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61" r:id="rId3"/>
    <p:sldId id="262" r:id="rId4"/>
    <p:sldId id="284" r:id="rId5"/>
    <p:sldId id="269" r:id="rId6"/>
    <p:sldId id="283" r:id="rId7"/>
    <p:sldId id="272" r:id="rId8"/>
    <p:sldId id="258" r:id="rId9"/>
    <p:sldId id="264" r:id="rId10"/>
    <p:sldId id="267" r:id="rId11"/>
    <p:sldId id="280" r:id="rId12"/>
    <p:sldId id="271" r:id="rId13"/>
    <p:sldId id="286" r:id="rId14"/>
    <p:sldId id="274" r:id="rId15"/>
    <p:sldId id="289" r:id="rId16"/>
    <p:sldId id="287" r:id="rId17"/>
    <p:sldId id="275" r:id="rId18"/>
    <p:sldId id="279" r:id="rId19"/>
    <p:sldId id="288"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2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CAAE-1C8A-4499-B580-E066F3D983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DF11B6-10AB-436C-9556-67398EF375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13308-37A0-4CD9-9274-DFC8259E6C91}"/>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5" name="Footer Placeholder 4">
            <a:extLst>
              <a:ext uri="{FF2B5EF4-FFF2-40B4-BE49-F238E27FC236}">
                <a16:creationId xmlns:a16="http://schemas.microsoft.com/office/drawing/2014/main" id="{0F8EAFEA-EC89-4C37-8369-00B7F85C3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93876-469E-4627-9D1B-A7A2A59218B4}"/>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51575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44A5-7272-470B-B7AE-87033AF24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BAE2EB-C9EF-4013-A6E8-A321D025D5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8D64C-7423-4A1D-B50B-9750C8C14BF3}"/>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5" name="Footer Placeholder 4">
            <a:extLst>
              <a:ext uri="{FF2B5EF4-FFF2-40B4-BE49-F238E27FC236}">
                <a16:creationId xmlns:a16="http://schemas.microsoft.com/office/drawing/2014/main" id="{0670ECAB-05D0-4170-96D4-CC356C075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E958D-DB38-4FB1-AC38-61670AF20B75}"/>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85302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E8814-AA3A-4DAC-991A-FD6058414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D274B0-C9AC-47E9-A4E2-BE913F8A92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395B5-4354-4965-AD1B-AE5BCE2F3929}"/>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5" name="Footer Placeholder 4">
            <a:extLst>
              <a:ext uri="{FF2B5EF4-FFF2-40B4-BE49-F238E27FC236}">
                <a16:creationId xmlns:a16="http://schemas.microsoft.com/office/drawing/2014/main" id="{02130678-4584-44E7-98DF-82BA46059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2CE21-7981-41FB-92DF-4F624D38786B}"/>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276016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A02F-9F92-4121-AC2B-F18B0B6A2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0C33FB-2ABD-470F-B39F-FB9EC26400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78971-7764-4A0E-A7CB-E16C34856C43}"/>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5" name="Footer Placeholder 4">
            <a:extLst>
              <a:ext uri="{FF2B5EF4-FFF2-40B4-BE49-F238E27FC236}">
                <a16:creationId xmlns:a16="http://schemas.microsoft.com/office/drawing/2014/main" id="{72233131-FFF3-4AC2-A993-7DB7178C2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D5840-3EB2-43B6-81C6-E669C6CCC5A5}"/>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45282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7B39-4820-4D58-BF05-AD46D55FE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7D0F30-E60E-447F-BB31-A3E6292FA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6CE2F3-639E-4016-A711-0E181D740F3C}"/>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5" name="Footer Placeholder 4">
            <a:extLst>
              <a:ext uri="{FF2B5EF4-FFF2-40B4-BE49-F238E27FC236}">
                <a16:creationId xmlns:a16="http://schemas.microsoft.com/office/drawing/2014/main" id="{ACE3721B-97F6-404F-9EC2-2A5962055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8837C-F9AE-4048-A142-3E426A38444E}"/>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3856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EEF7-5DEE-4400-8920-22606A834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35AAC-D8BC-40B5-893F-BB3A1637BA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C24B50-A294-401D-A6AC-BFBDB47482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FAA628-FEEA-4FC8-9DE1-EEA11D6CAB00}"/>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6" name="Footer Placeholder 5">
            <a:extLst>
              <a:ext uri="{FF2B5EF4-FFF2-40B4-BE49-F238E27FC236}">
                <a16:creationId xmlns:a16="http://schemas.microsoft.com/office/drawing/2014/main" id="{CF816738-47C2-48A4-91E4-7F483964D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13A352-C6D0-4410-9D97-F3450F008EAD}"/>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373399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616B-2519-48FC-8BF0-AB26279F7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374489-8C64-4594-A7C9-1A13E09A8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68616B-5DA2-4321-B8AE-32254F1516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4FF4D-3922-4BA3-AF55-7EB886A1B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5E923E-D7A1-494E-A17F-EF8F6A5927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518B5-F7C8-4E5E-B9BB-87641BAE368B}"/>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8" name="Footer Placeholder 7">
            <a:extLst>
              <a:ext uri="{FF2B5EF4-FFF2-40B4-BE49-F238E27FC236}">
                <a16:creationId xmlns:a16="http://schemas.microsoft.com/office/drawing/2014/main" id="{F83AE46F-9273-4612-8394-2F53317C28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6D14F2-881D-43A8-81D5-0BFD5832010C}"/>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114587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1EAF-772F-4302-9474-640C06E713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57DEAA-6D8F-4CF6-BF72-8B6A3E31FB9B}"/>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4" name="Footer Placeholder 3">
            <a:extLst>
              <a:ext uri="{FF2B5EF4-FFF2-40B4-BE49-F238E27FC236}">
                <a16:creationId xmlns:a16="http://schemas.microsoft.com/office/drawing/2014/main" id="{F8393AEC-2B97-4648-B5E8-D80FC80F61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858BF9-7E0D-43ED-8588-76696849ECCC}"/>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80911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A1AD96-26A3-43B7-826A-D0F2DBCC4F14}"/>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3" name="Footer Placeholder 2">
            <a:extLst>
              <a:ext uri="{FF2B5EF4-FFF2-40B4-BE49-F238E27FC236}">
                <a16:creationId xmlns:a16="http://schemas.microsoft.com/office/drawing/2014/main" id="{BB8A2D7A-E93C-484C-BD17-8070137F5E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2570ED-BC86-4AF9-9F3B-9B5A7157AE6F}"/>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326223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E3A2-B731-4F63-93C4-C24831E92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84F27D-B8FE-4840-B65C-2A2F333E6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7091E3-2151-48BD-B68A-CCB31023F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C16A87-1C5A-4D7F-9AA0-681CE80DB261}"/>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6" name="Footer Placeholder 5">
            <a:extLst>
              <a:ext uri="{FF2B5EF4-FFF2-40B4-BE49-F238E27FC236}">
                <a16:creationId xmlns:a16="http://schemas.microsoft.com/office/drawing/2014/main" id="{02790F6F-DB5E-42DC-BB2C-2CEE7D13B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37045-AD86-446E-8075-D5DD50DA6C84}"/>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109022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D993-8441-4A7D-96C8-9BC272A1B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97D9B2-BD02-48C8-8D04-488F9571C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A35B8D-9AA0-44DA-AAB9-A7BD71F5B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1E4BD1-CC32-4520-9FC6-BDA8203DE2E6}"/>
              </a:ext>
            </a:extLst>
          </p:cNvPr>
          <p:cNvSpPr>
            <a:spLocks noGrp="1"/>
          </p:cNvSpPr>
          <p:nvPr>
            <p:ph type="dt" sz="half" idx="10"/>
          </p:nvPr>
        </p:nvSpPr>
        <p:spPr/>
        <p:txBody>
          <a:bodyPr/>
          <a:lstStyle/>
          <a:p>
            <a:fld id="{F7718723-E93B-49CA-AB97-988640805EBA}" type="datetimeFigureOut">
              <a:rPr lang="en-US" smtClean="0"/>
              <a:t>10/10/2024</a:t>
            </a:fld>
            <a:endParaRPr lang="en-US"/>
          </a:p>
        </p:txBody>
      </p:sp>
      <p:sp>
        <p:nvSpPr>
          <p:cNvPr id="6" name="Footer Placeholder 5">
            <a:extLst>
              <a:ext uri="{FF2B5EF4-FFF2-40B4-BE49-F238E27FC236}">
                <a16:creationId xmlns:a16="http://schemas.microsoft.com/office/drawing/2014/main" id="{9D4968EA-E535-49AE-862F-43AB02EC4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E791F-C6C1-4338-A7CA-1521500A322E}"/>
              </a:ext>
            </a:extLst>
          </p:cNvPr>
          <p:cNvSpPr>
            <a:spLocks noGrp="1"/>
          </p:cNvSpPr>
          <p:nvPr>
            <p:ph type="sldNum" sz="quarter" idx="12"/>
          </p:nvPr>
        </p:nvSpPr>
        <p:spPr/>
        <p:txBody>
          <a:bodyPr/>
          <a:lstStyle/>
          <a:p>
            <a:fld id="{A8567A98-FA1A-4044-AC55-DDD92142C65C}" type="slidenum">
              <a:rPr lang="en-US" smtClean="0"/>
              <a:t>‹#›</a:t>
            </a:fld>
            <a:endParaRPr lang="en-US"/>
          </a:p>
        </p:txBody>
      </p:sp>
    </p:spTree>
    <p:extLst>
      <p:ext uri="{BB962C8B-B14F-4D97-AF65-F5344CB8AC3E}">
        <p14:creationId xmlns:p14="http://schemas.microsoft.com/office/powerpoint/2010/main" val="154636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230B5-561B-4A44-9AC9-97351D0BE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82EED0-22D4-4035-8AAD-28920159F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BECAD-07B2-4A0B-94EA-FE097BEA96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18723-E93B-49CA-AB97-988640805EBA}" type="datetimeFigureOut">
              <a:rPr lang="en-US" smtClean="0"/>
              <a:t>10/10/2024</a:t>
            </a:fld>
            <a:endParaRPr lang="en-US"/>
          </a:p>
        </p:txBody>
      </p:sp>
      <p:sp>
        <p:nvSpPr>
          <p:cNvPr id="5" name="Footer Placeholder 4">
            <a:extLst>
              <a:ext uri="{FF2B5EF4-FFF2-40B4-BE49-F238E27FC236}">
                <a16:creationId xmlns:a16="http://schemas.microsoft.com/office/drawing/2014/main" id="{25BB46A4-5C62-4031-870E-CF1786EBC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6F127C-A196-445E-A7ED-96F966B2D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67A98-FA1A-4044-AC55-DDD92142C65C}" type="slidenum">
              <a:rPr lang="en-US" smtClean="0"/>
              <a:t>‹#›</a:t>
            </a:fld>
            <a:endParaRPr lang="en-US"/>
          </a:p>
        </p:txBody>
      </p:sp>
    </p:spTree>
    <p:extLst>
      <p:ext uri="{BB962C8B-B14F-4D97-AF65-F5344CB8AC3E}">
        <p14:creationId xmlns:p14="http://schemas.microsoft.com/office/powerpoint/2010/main" val="2362559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AED0-F715-4A82-A448-415315E19817}"/>
              </a:ext>
            </a:extLst>
          </p:cNvPr>
          <p:cNvSpPr>
            <a:spLocks noGrp="1"/>
          </p:cNvSpPr>
          <p:nvPr>
            <p:ph type="ctrTitle"/>
          </p:nvPr>
        </p:nvSpPr>
        <p:spPr>
          <a:xfrm>
            <a:off x="638882" y="3577456"/>
            <a:ext cx="10909640" cy="1687814"/>
          </a:xfrm>
        </p:spPr>
        <p:txBody>
          <a:bodyPr anchor="b">
            <a:normAutofit/>
          </a:bodyPr>
          <a:lstStyle/>
          <a:p>
            <a:r>
              <a:rPr lang="en-US" sz="5600" dirty="0">
                <a:latin typeface="Times New Roman" panose="02020603050405020304" pitchFamily="18" charset="0"/>
                <a:cs typeface="Times New Roman" panose="02020603050405020304" pitchFamily="18" charset="0"/>
              </a:rPr>
              <a:t>Acequia Disaster Recovery</a:t>
            </a:r>
          </a:p>
        </p:txBody>
      </p:sp>
      <p:pic>
        <p:nvPicPr>
          <p:cNvPr id="5" name="Picture 4">
            <a:extLst>
              <a:ext uri="{FF2B5EF4-FFF2-40B4-BE49-F238E27FC236}">
                <a16:creationId xmlns:a16="http://schemas.microsoft.com/office/drawing/2014/main" id="{7B9E5C3F-54D3-417D-9980-1C9AA9CF6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383" y="591670"/>
            <a:ext cx="3408637" cy="2742004"/>
          </a:xfrm>
          <a:prstGeom prst="rect">
            <a:avLst/>
          </a:prstGeom>
        </p:spPr>
      </p:pic>
      <p:sp>
        <p:nvSpPr>
          <p:cNvPr id="6" name="Slide Number Placeholder 5"/>
          <p:cNvSpPr>
            <a:spLocks noGrp="1"/>
          </p:cNvSpPr>
          <p:nvPr>
            <p:ph type="sldNum" sz="quarter" idx="12"/>
          </p:nvPr>
        </p:nvSpPr>
        <p:spPr/>
        <p:txBody>
          <a:bodyPr/>
          <a:lstStyle/>
          <a:p>
            <a:fld id="{C1999465-B4AF-A249-966C-EC76B975DD82}" type="slidenum">
              <a:rPr lang="en-US" smtClean="0"/>
              <a:t>1</a:t>
            </a:fld>
            <a:endParaRPr lang="en-US"/>
          </a:p>
        </p:txBody>
      </p:sp>
      <p:sp>
        <p:nvSpPr>
          <p:cNvPr id="7" name="TextBox 6"/>
          <p:cNvSpPr txBox="1"/>
          <p:nvPr/>
        </p:nvSpPr>
        <p:spPr>
          <a:xfrm>
            <a:off x="2195052" y="5670690"/>
            <a:ext cx="7787148" cy="923330"/>
          </a:xfrm>
          <a:prstGeom prst="rect">
            <a:avLst/>
          </a:prstGeom>
          <a:noFill/>
        </p:spPr>
        <p:txBody>
          <a:bodyPr wrap="square" rtlCol="0">
            <a:spAutoFit/>
          </a:bodyPr>
          <a:lstStyle/>
          <a:p>
            <a:pPr algn="ctr"/>
            <a:r>
              <a:rPr lang="en-US" dirty="0"/>
              <a:t>Presentation to the Wildland Urban Fire Summit</a:t>
            </a:r>
          </a:p>
          <a:p>
            <a:pPr algn="ctr"/>
            <a:r>
              <a:rPr lang="en-US" dirty="0"/>
              <a:t>October 10, 2024</a:t>
            </a:r>
          </a:p>
          <a:p>
            <a:pPr algn="ctr"/>
            <a:endParaRPr lang="en-US" dirty="0"/>
          </a:p>
        </p:txBody>
      </p:sp>
    </p:spTree>
    <p:extLst>
      <p:ext uri="{BB962C8B-B14F-4D97-AF65-F5344CB8AC3E}">
        <p14:creationId xmlns:p14="http://schemas.microsoft.com/office/powerpoint/2010/main" val="1009127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ral Resources Conservation Service">
            <a:extLst>
              <a:ext uri="{FF2B5EF4-FFF2-40B4-BE49-F238E27FC236}">
                <a16:creationId xmlns:a16="http://schemas.microsoft.com/office/drawing/2014/main" id="{37C89F00-78C8-47F6-8278-EDEEFAE1A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19" y="568419"/>
            <a:ext cx="2064437" cy="1403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F453DD1-03A7-40A9-BE3E-3F808583E67E}"/>
              </a:ext>
            </a:extLst>
          </p:cNvPr>
          <p:cNvSpPr/>
          <p:nvPr/>
        </p:nvSpPr>
        <p:spPr>
          <a:xfrm>
            <a:off x="3478305" y="568419"/>
            <a:ext cx="7933766" cy="6186309"/>
          </a:xfrm>
          <a:prstGeom prst="rect">
            <a:avLst/>
          </a:prstGeom>
        </p:spPr>
        <p:txBody>
          <a:bodyPr wrap="square">
            <a:spAutoFit/>
          </a:bodyPr>
          <a:lstStyle/>
          <a:p>
            <a:r>
              <a:rPr lang="en-US" dirty="0">
                <a:solidFill>
                  <a:srgbClr val="000000"/>
                </a:solidFill>
                <a:latin typeface="Public Sans Web"/>
              </a:rPr>
              <a:t>The</a:t>
            </a:r>
            <a:r>
              <a:rPr lang="en-US" b="1" dirty="0">
                <a:solidFill>
                  <a:srgbClr val="000000"/>
                </a:solidFill>
                <a:latin typeface="Public Sans Web"/>
              </a:rPr>
              <a:t> NRCS EWP Program</a:t>
            </a:r>
            <a:r>
              <a:rPr lang="en-US" dirty="0">
                <a:solidFill>
                  <a:srgbClr val="000000"/>
                </a:solidFill>
                <a:latin typeface="Public Sans Web"/>
              </a:rPr>
              <a:t> offers technical and financial assistance to help local communities relieve imminent threats to life and property caused by floods, fires, windstorms and other natural disasters that impair a watershed. </a:t>
            </a:r>
            <a:r>
              <a:rPr lang="en-US" dirty="0"/>
              <a:t>Some of the purposes of EWP:</a:t>
            </a:r>
          </a:p>
          <a:p>
            <a:pPr marL="285750" indent="-285750">
              <a:buFont typeface="Arial" panose="020B0604020202020204" pitchFamily="34" charset="0"/>
              <a:buChar char="•"/>
            </a:pPr>
            <a:r>
              <a:rPr lang="en-US" dirty="0"/>
              <a:t>Remove debris from stream channels, road culverts and bridges;</a:t>
            </a:r>
          </a:p>
          <a:p>
            <a:pPr marL="285750" indent="-285750">
              <a:buFont typeface="Arial" panose="020B0604020202020204" pitchFamily="34" charset="0"/>
              <a:buChar char="•"/>
            </a:pPr>
            <a:r>
              <a:rPr lang="en-US" dirty="0"/>
              <a:t>reshape and protect eroded streambanks;</a:t>
            </a:r>
          </a:p>
          <a:p>
            <a:pPr marL="285750" indent="-285750">
              <a:buFont typeface="Arial" panose="020B0604020202020204" pitchFamily="34" charset="0"/>
              <a:buChar char="•"/>
            </a:pPr>
            <a:r>
              <a:rPr lang="en-US" dirty="0"/>
              <a:t>correct damaged or destroyed drainage facilities;</a:t>
            </a:r>
          </a:p>
          <a:p>
            <a:pPr marL="285750" indent="-285750">
              <a:buFont typeface="Arial" panose="020B0604020202020204" pitchFamily="34" charset="0"/>
              <a:buChar char="•"/>
            </a:pPr>
            <a:r>
              <a:rPr lang="en-US" dirty="0"/>
              <a:t>establish vegetative cover on critically eroding lands;</a:t>
            </a:r>
          </a:p>
          <a:p>
            <a:pPr marL="285750" indent="-285750">
              <a:buFont typeface="Arial" panose="020B0604020202020204" pitchFamily="34" charset="0"/>
              <a:buChar char="•"/>
            </a:pPr>
            <a:r>
              <a:rPr lang="en-US" dirty="0"/>
              <a:t>repair levees and structures</a:t>
            </a:r>
            <a:endParaRPr lang="en-US" dirty="0">
              <a:solidFill>
                <a:srgbClr val="000000"/>
              </a:solidFill>
              <a:latin typeface="Public Sans Web"/>
            </a:endParaRPr>
          </a:p>
          <a:p>
            <a:endParaRPr lang="en-US" dirty="0">
              <a:solidFill>
                <a:srgbClr val="000000"/>
              </a:solidFill>
              <a:latin typeface="Public Sans Web"/>
            </a:endParaRPr>
          </a:p>
          <a:p>
            <a:r>
              <a:rPr lang="en-US" dirty="0">
                <a:solidFill>
                  <a:srgbClr val="000000"/>
                </a:solidFill>
                <a:latin typeface="Public Sans Web"/>
              </a:rPr>
              <a:t>EWP does not require a disaster declaration by federal or state government officials for program assistance to begin. The NRCS State Conservationist can declare a local watershed emergency and initiate EWP program assistance in cooperation with an eligible sponsor, usually a local Soil and Water Conservation District. </a:t>
            </a:r>
          </a:p>
          <a:p>
            <a:pPr marL="285750" indent="-285750">
              <a:buFont typeface="Arial" panose="020B0604020202020204" pitchFamily="34" charset="0"/>
              <a:buChar char="•"/>
            </a:pPr>
            <a:endParaRPr lang="en-US" dirty="0">
              <a:solidFill>
                <a:srgbClr val="000000"/>
              </a:solidFill>
              <a:latin typeface="Public Sans Web"/>
            </a:endParaRPr>
          </a:p>
          <a:p>
            <a:r>
              <a:rPr lang="en-US" b="1" dirty="0">
                <a:solidFill>
                  <a:srgbClr val="000000"/>
                </a:solidFill>
                <a:latin typeface="Public Sans Web"/>
              </a:rPr>
              <a:t>How to get assistance:</a:t>
            </a:r>
          </a:p>
          <a:p>
            <a:pPr marL="285750" indent="-285750">
              <a:buFont typeface="Arial" panose="020B0604020202020204" pitchFamily="34" charset="0"/>
              <a:buChar char="•"/>
            </a:pPr>
            <a:r>
              <a:rPr lang="en-US" dirty="0">
                <a:solidFill>
                  <a:srgbClr val="000000"/>
                </a:solidFill>
                <a:latin typeface="Public Sans Web"/>
              </a:rPr>
              <a:t>To request an emergency declaration, a community should contact their local SWCD who can contact the State Conservationist to declare an emergency. </a:t>
            </a:r>
          </a:p>
          <a:p>
            <a:pPr marL="285750" indent="-285750">
              <a:buFont typeface="Arial" panose="020B0604020202020204" pitchFamily="34" charset="0"/>
              <a:buChar char="•"/>
            </a:pPr>
            <a:r>
              <a:rPr lang="en-US" dirty="0">
                <a:solidFill>
                  <a:srgbClr val="000000"/>
                </a:solidFill>
                <a:latin typeface="Public Sans Web"/>
              </a:rPr>
              <a:t>The local sponsor administers the application process. It is generally a simple application. Then the sponsor does a damage assessment and determines a scope of work for repairs. </a:t>
            </a:r>
          </a:p>
          <a:p>
            <a:endParaRPr lang="en-US" b="0" i="0" dirty="0">
              <a:solidFill>
                <a:srgbClr val="000000"/>
              </a:solidFill>
              <a:effectLst/>
              <a:latin typeface="Public Sans Web"/>
            </a:endParaRPr>
          </a:p>
        </p:txBody>
      </p:sp>
      <p:pic>
        <p:nvPicPr>
          <p:cNvPr id="4" name="Picture 3">
            <a:extLst>
              <a:ext uri="{FF2B5EF4-FFF2-40B4-BE49-F238E27FC236}">
                <a16:creationId xmlns:a16="http://schemas.microsoft.com/office/drawing/2014/main" id="{1B749EB7-BC0C-973E-34C3-5BC7859A9F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19" y="2156603"/>
            <a:ext cx="2587924" cy="1940944"/>
          </a:xfrm>
          <a:prstGeom prst="rect">
            <a:avLst/>
          </a:prstGeom>
        </p:spPr>
      </p:pic>
      <p:pic>
        <p:nvPicPr>
          <p:cNvPr id="6" name="Picture 5">
            <a:extLst>
              <a:ext uri="{FF2B5EF4-FFF2-40B4-BE49-F238E27FC236}">
                <a16:creationId xmlns:a16="http://schemas.microsoft.com/office/drawing/2014/main" id="{4188F033-1CC6-BED6-06BF-63621EF153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2719" y="4362654"/>
            <a:ext cx="2587925" cy="1940944"/>
          </a:xfrm>
          <a:prstGeom prst="rect">
            <a:avLst/>
          </a:prstGeom>
        </p:spPr>
      </p:pic>
    </p:spTree>
    <p:extLst>
      <p:ext uri="{BB962C8B-B14F-4D97-AF65-F5344CB8AC3E}">
        <p14:creationId xmlns:p14="http://schemas.microsoft.com/office/powerpoint/2010/main" val="2411277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6917"/>
          <a:stretch/>
        </p:blipFill>
        <p:spPr>
          <a:xfrm>
            <a:off x="7453741" y="0"/>
            <a:ext cx="4082476" cy="3685310"/>
          </a:xfrm>
          <a:prstGeom prst="rect">
            <a:avLst/>
          </a:prstGeom>
        </p:spPr>
      </p:pic>
      <p:sp>
        <p:nvSpPr>
          <p:cNvPr id="3" name="TextBox 2"/>
          <p:cNvSpPr txBox="1"/>
          <p:nvPr/>
        </p:nvSpPr>
        <p:spPr>
          <a:xfrm>
            <a:off x="432752" y="105013"/>
            <a:ext cx="6012872" cy="6370975"/>
          </a:xfrm>
          <a:prstGeom prst="rect">
            <a:avLst/>
          </a:prstGeom>
          <a:noFill/>
        </p:spPr>
        <p:txBody>
          <a:bodyPr wrap="square" rtlCol="0">
            <a:spAutoFit/>
          </a:bodyPr>
          <a:lstStyle/>
          <a:p>
            <a:r>
              <a:rPr lang="en-US" sz="2400" b="1" dirty="0"/>
              <a:t>USDA NRCS</a:t>
            </a:r>
          </a:p>
          <a:p>
            <a:r>
              <a:rPr lang="en-US" sz="2400" b="1" dirty="0"/>
              <a:t>Emergency Watershed Program (EWP)</a:t>
            </a:r>
          </a:p>
          <a:p>
            <a:endParaRPr lang="en-US" dirty="0"/>
          </a:p>
          <a:p>
            <a:r>
              <a:rPr lang="en-US" dirty="0"/>
              <a:t>How it works: </a:t>
            </a:r>
          </a:p>
          <a:p>
            <a:r>
              <a:rPr lang="en-US" dirty="0"/>
              <a:t>Local sponsor is required, usually a SWCD or a County</a:t>
            </a:r>
          </a:p>
          <a:p>
            <a:r>
              <a:rPr lang="en-US" dirty="0"/>
              <a:t>25% local cost share match is required (except for HPCC where 100% is covered)</a:t>
            </a:r>
          </a:p>
          <a:p>
            <a:endParaRPr lang="en-US" dirty="0"/>
          </a:p>
          <a:p>
            <a:pPr marL="285750" indent="-285750">
              <a:buFont typeface="Arial" panose="020B0604020202020204" pitchFamily="34" charset="0"/>
              <a:buChar char="•"/>
            </a:pPr>
            <a:r>
              <a:rPr lang="en-US" dirty="0">
                <a:solidFill>
                  <a:srgbClr val="000000"/>
                </a:solidFill>
                <a:latin typeface="Public Sans Web"/>
              </a:rPr>
              <a:t>In the HPCC and Black Fires, the EWP program has been used for structural repairs on Acequias. </a:t>
            </a:r>
          </a:p>
          <a:p>
            <a:pPr marL="285750" indent="-285750">
              <a:buFont typeface="Arial" panose="020B0604020202020204" pitchFamily="34" charset="0"/>
              <a:buChar char="•"/>
            </a:pPr>
            <a:r>
              <a:rPr lang="en-US" dirty="0">
                <a:solidFill>
                  <a:srgbClr val="000000"/>
                </a:solidFill>
                <a:latin typeface="Public Sans Web"/>
              </a:rPr>
              <a:t>EWP has a 75/25 federal/local cost share. This was waived in the HPCC disaster but other disasters have required the 25% match. In the Black Fire, state funding was used for the 25% local match from a special appropriation from the State Legislature. </a:t>
            </a:r>
          </a:p>
          <a:p>
            <a:endParaRPr lang="en-US" dirty="0"/>
          </a:p>
          <a:p>
            <a:r>
              <a:rPr lang="en-US" dirty="0"/>
              <a:t>EWP and Acequias:</a:t>
            </a:r>
          </a:p>
          <a:p>
            <a:pPr marL="285750" indent="-285750">
              <a:buFont typeface="Arial" panose="020B0604020202020204" pitchFamily="34" charset="0"/>
              <a:buChar char="•"/>
            </a:pPr>
            <a:r>
              <a:rPr lang="en-US" dirty="0"/>
              <a:t>NRCS and the sponsor cover all the costs of design and construction. The sponsor takes care of procurement.</a:t>
            </a:r>
          </a:p>
          <a:p>
            <a:pPr marL="285750" indent="-285750">
              <a:buFont typeface="Arial" panose="020B0604020202020204" pitchFamily="34" charset="0"/>
              <a:buChar char="•"/>
            </a:pPr>
            <a:r>
              <a:rPr lang="en-US" dirty="0"/>
              <a:t>State and local government need more capacity to serve as sponsors. There is no reliable source of cost share. </a:t>
            </a:r>
          </a:p>
          <a:p>
            <a:pPr marL="285750" indent="-285750">
              <a:buFont typeface="Arial" panose="020B0604020202020204" pitchFamily="34" charset="0"/>
              <a:buChar char="•"/>
            </a:pPr>
            <a:r>
              <a:rPr lang="en-US" b="1" dirty="0"/>
              <a:t>State funds needed to leverage EWP!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3741" y="3796143"/>
            <a:ext cx="4082476" cy="3061857"/>
          </a:xfrm>
          <a:prstGeom prst="rect">
            <a:avLst/>
          </a:prstGeom>
        </p:spPr>
      </p:pic>
      <p:sp>
        <p:nvSpPr>
          <p:cNvPr id="5" name="Slide Number Placeholder 4"/>
          <p:cNvSpPr>
            <a:spLocks noGrp="1"/>
          </p:cNvSpPr>
          <p:nvPr>
            <p:ph type="sldNum" sz="quarter" idx="12"/>
          </p:nvPr>
        </p:nvSpPr>
        <p:spPr/>
        <p:txBody>
          <a:bodyPr/>
          <a:lstStyle/>
          <a:p>
            <a:fld id="{0B7A6AEE-9383-4134-914F-3D6BE2BA77D2}" type="slidenum">
              <a:rPr lang="en-US" smtClean="0"/>
              <a:t>11</a:t>
            </a:fld>
            <a:endParaRPr lang="en-US"/>
          </a:p>
        </p:txBody>
      </p:sp>
    </p:spTree>
    <p:extLst>
      <p:ext uri="{BB962C8B-B14F-4D97-AF65-F5344CB8AC3E}">
        <p14:creationId xmlns:p14="http://schemas.microsoft.com/office/powerpoint/2010/main" val="308436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67CBB-909D-4B17-865A-078F276F7C33}"/>
              </a:ext>
            </a:extLst>
          </p:cNvPr>
          <p:cNvSpPr txBox="1"/>
          <p:nvPr/>
        </p:nvSpPr>
        <p:spPr>
          <a:xfrm>
            <a:off x="475129" y="582706"/>
            <a:ext cx="6284260" cy="6463308"/>
          </a:xfrm>
          <a:prstGeom prst="rect">
            <a:avLst/>
          </a:prstGeom>
          <a:noFill/>
        </p:spPr>
        <p:txBody>
          <a:bodyPr wrap="square" rtlCol="0">
            <a:spAutoFit/>
          </a:bodyPr>
          <a:lstStyle/>
          <a:p>
            <a:r>
              <a:rPr lang="en-US" b="1" dirty="0"/>
              <a:t>NMDOT (Department of Transportation) Debris Removal. </a:t>
            </a:r>
            <a:r>
              <a:rPr lang="en-US" dirty="0"/>
              <a:t>After 2022 disasters, the State of New Mexico, with leadership from Governor Michelle Lujan Grisham and DOT Secretary Ricky Serna, established a program that authorizes NMDOT to conduct debris removal on Acequias. </a:t>
            </a:r>
          </a:p>
          <a:p>
            <a:pPr marL="285750" indent="-285750">
              <a:buFont typeface="Arial" panose="020B0604020202020204" pitchFamily="34" charset="0"/>
              <a:buChar char="•"/>
            </a:pPr>
            <a:r>
              <a:rPr lang="en-US" dirty="0"/>
              <a:t>For example, after flash flooding in Rio Arriba County (Dixon) in 2022, NMDOT mobilized contractors to remove silt from Acequias. This was a state disaster and the funds were covered through DHSEM via a Governor’s Executive Order.</a:t>
            </a:r>
          </a:p>
          <a:p>
            <a:pPr marL="285750" indent="-285750">
              <a:buFont typeface="Arial" panose="020B0604020202020204" pitchFamily="34" charset="0"/>
              <a:buChar char="•"/>
            </a:pPr>
            <a:r>
              <a:rPr lang="en-US" dirty="0"/>
              <a:t>For the Black Fire, NMDOT also mobilized local contractors to do debris removal on Acequias impacted by burn scar flooding. State funding was used for this work</a:t>
            </a:r>
          </a:p>
          <a:p>
            <a:pPr marL="285750" indent="-285750">
              <a:buFont typeface="Arial" panose="020B0604020202020204" pitchFamily="34" charset="0"/>
              <a:buChar char="•"/>
            </a:pPr>
            <a:r>
              <a:rPr lang="en-US" dirty="0"/>
              <a:t>For the HPCC Fire, NMDOT mobilized local contractors for debris removal. The cost was covered by the state and then reimbursed by the FEMA Public Assistance Program. This required extensive coordination between DHSEM, FEMA, NMDOT and their contractors, and NMAA.</a:t>
            </a:r>
          </a:p>
          <a:p>
            <a:pPr marL="285750" indent="-285750">
              <a:buFont typeface="Arial" panose="020B0604020202020204" pitchFamily="34" charset="0"/>
              <a:buChar char="•"/>
            </a:pPr>
            <a:r>
              <a:rPr lang="en-US" dirty="0"/>
              <a:t>This program is mobilized on a case-by-case and as-needed basis. The structure and process may vary depending on the disaster.  </a:t>
            </a:r>
          </a:p>
          <a:p>
            <a:pPr marL="285750" indent="-285750">
              <a:buFont typeface="Arial" panose="020B0604020202020204" pitchFamily="34" charset="0"/>
              <a:buChar char="•"/>
            </a:pPr>
            <a:r>
              <a:rPr lang="en-US" b="1" dirty="0"/>
              <a:t>This program is currently NOT IN PLACE for Rio Chama or Ruidoso flooding. </a:t>
            </a:r>
          </a:p>
          <a:p>
            <a:endParaRPr lang="en-US" dirty="0"/>
          </a:p>
        </p:txBody>
      </p:sp>
      <p:pic>
        <p:nvPicPr>
          <p:cNvPr id="4" name="Picture 3" descr="A machine in a field&#10;&#10;Description automatically generated">
            <a:extLst>
              <a:ext uri="{FF2B5EF4-FFF2-40B4-BE49-F238E27FC236}">
                <a16:creationId xmlns:a16="http://schemas.microsoft.com/office/drawing/2014/main" id="{C85C07F6-3EBE-C9F8-1790-C277D3D0F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9389" y="1579584"/>
            <a:ext cx="4821337" cy="2714413"/>
          </a:xfrm>
          <a:prstGeom prst="rect">
            <a:avLst/>
          </a:prstGeom>
        </p:spPr>
      </p:pic>
    </p:spTree>
    <p:extLst>
      <p:ext uri="{BB962C8B-B14F-4D97-AF65-F5344CB8AC3E}">
        <p14:creationId xmlns:p14="http://schemas.microsoft.com/office/powerpoint/2010/main" val="222055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109" y="369455"/>
            <a:ext cx="4959927" cy="6096000"/>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462997" y="293554"/>
            <a:ext cx="5564868" cy="6303810"/>
          </a:xfrm>
          <a:prstGeom prst="rect">
            <a:avLst/>
          </a:prstGeom>
        </p:spPr>
      </p:pic>
      <p:sp>
        <p:nvSpPr>
          <p:cNvPr id="4" name="TextBox 3"/>
          <p:cNvSpPr txBox="1"/>
          <p:nvPr/>
        </p:nvSpPr>
        <p:spPr>
          <a:xfrm>
            <a:off x="6460836" y="703784"/>
            <a:ext cx="4969163" cy="2400657"/>
          </a:xfrm>
          <a:prstGeom prst="rect">
            <a:avLst/>
          </a:prstGeom>
          <a:noFill/>
        </p:spPr>
        <p:txBody>
          <a:bodyPr wrap="square" rtlCol="0">
            <a:spAutoFit/>
          </a:bodyPr>
          <a:lstStyle/>
          <a:p>
            <a:r>
              <a:rPr lang="en-US" sz="2400" b="1" dirty="0"/>
              <a:t>Hermits Peak/Calf Canyon</a:t>
            </a:r>
          </a:p>
          <a:p>
            <a:endParaRPr lang="en-US" sz="1000" dirty="0"/>
          </a:p>
          <a:p>
            <a:pPr>
              <a:lnSpc>
                <a:spcPct val="150000"/>
              </a:lnSpc>
            </a:pPr>
            <a:r>
              <a:rPr lang="en-US" sz="1200" dirty="0"/>
              <a:t>Acequias mapped and inventoried		90+</a:t>
            </a:r>
          </a:p>
          <a:p>
            <a:pPr>
              <a:lnSpc>
                <a:spcPct val="150000"/>
              </a:lnSpc>
            </a:pPr>
            <a:r>
              <a:rPr lang="en-US" sz="1200" dirty="0"/>
              <a:t>FEMA RPA Applications			70+</a:t>
            </a:r>
          </a:p>
          <a:p>
            <a:pPr>
              <a:lnSpc>
                <a:spcPct val="150000"/>
              </a:lnSpc>
            </a:pPr>
            <a:r>
              <a:rPr lang="en-US" sz="1200" dirty="0"/>
              <a:t>NMDOT Debris Removal MOA		40+</a:t>
            </a:r>
          </a:p>
          <a:p>
            <a:pPr>
              <a:lnSpc>
                <a:spcPct val="150000"/>
              </a:lnSpc>
            </a:pPr>
            <a:r>
              <a:rPr lang="en-US" sz="1200" dirty="0"/>
              <a:t>NMDOT Completed			40+</a:t>
            </a:r>
          </a:p>
          <a:p>
            <a:pPr>
              <a:lnSpc>
                <a:spcPct val="150000"/>
              </a:lnSpc>
            </a:pPr>
            <a:r>
              <a:rPr lang="en-US" sz="1200" dirty="0"/>
              <a:t>NRCS EWP Applications			70+</a:t>
            </a:r>
          </a:p>
          <a:p>
            <a:endParaRPr lang="en-US" sz="800" dirty="0"/>
          </a:p>
          <a:p>
            <a:endParaRPr lang="en-US" dirty="0"/>
          </a:p>
        </p:txBody>
      </p:sp>
      <p:pic>
        <p:nvPicPr>
          <p:cNvPr id="5" name="Picture 4"/>
          <p:cNvPicPr>
            <a:picLocks noChangeAspect="1"/>
          </p:cNvPicPr>
          <p:nvPr/>
        </p:nvPicPr>
        <p:blipFill>
          <a:blip r:embed="rId3"/>
          <a:stretch>
            <a:fillRect/>
          </a:stretch>
        </p:blipFill>
        <p:spPr>
          <a:xfrm>
            <a:off x="6511637" y="2946691"/>
            <a:ext cx="4867563" cy="3650673"/>
          </a:xfrm>
          <a:prstGeom prst="rect">
            <a:avLst/>
          </a:prstGeom>
        </p:spPr>
      </p:pic>
      <p:sp>
        <p:nvSpPr>
          <p:cNvPr id="6" name="Slide Number Placeholder 5"/>
          <p:cNvSpPr>
            <a:spLocks noGrp="1"/>
          </p:cNvSpPr>
          <p:nvPr>
            <p:ph type="sldNum" sz="quarter" idx="12"/>
          </p:nvPr>
        </p:nvSpPr>
        <p:spPr/>
        <p:txBody>
          <a:bodyPr/>
          <a:lstStyle/>
          <a:p>
            <a:fld id="{0B7A6AEE-9383-4134-914F-3D6BE2BA77D2}" type="slidenum">
              <a:rPr lang="en-US" smtClean="0"/>
              <a:t>13</a:t>
            </a:fld>
            <a:endParaRPr lang="en-US"/>
          </a:p>
        </p:txBody>
      </p:sp>
    </p:spTree>
    <p:extLst>
      <p:ext uri="{BB962C8B-B14F-4D97-AF65-F5344CB8AC3E}">
        <p14:creationId xmlns:p14="http://schemas.microsoft.com/office/powerpoint/2010/main" val="138720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623" y="73891"/>
            <a:ext cx="5083745" cy="6647974"/>
          </a:xfrm>
          <a:prstGeom prst="rect">
            <a:avLst/>
          </a:prstGeom>
        </p:spPr>
      </p:pic>
      <p:pic>
        <p:nvPicPr>
          <p:cNvPr id="3" name="Picture 2"/>
          <p:cNvPicPr>
            <a:picLocks noChangeAspect="1"/>
          </p:cNvPicPr>
          <p:nvPr/>
        </p:nvPicPr>
        <p:blipFill>
          <a:blip r:embed="rId3"/>
          <a:stretch>
            <a:fillRect/>
          </a:stretch>
        </p:blipFill>
        <p:spPr>
          <a:xfrm>
            <a:off x="5499837" y="2805704"/>
            <a:ext cx="6461254" cy="3916161"/>
          </a:xfrm>
          <a:prstGeom prst="rect">
            <a:avLst/>
          </a:prstGeom>
        </p:spPr>
      </p:pic>
      <p:sp>
        <p:nvSpPr>
          <p:cNvPr id="4" name="TextBox 3"/>
          <p:cNvSpPr txBox="1"/>
          <p:nvPr/>
        </p:nvSpPr>
        <p:spPr>
          <a:xfrm>
            <a:off x="5597236" y="73891"/>
            <a:ext cx="4405746" cy="1661993"/>
          </a:xfrm>
          <a:prstGeom prst="rect">
            <a:avLst/>
          </a:prstGeom>
          <a:noFill/>
        </p:spPr>
        <p:txBody>
          <a:bodyPr wrap="square" rtlCol="0">
            <a:spAutoFit/>
          </a:bodyPr>
          <a:lstStyle/>
          <a:p>
            <a:r>
              <a:rPr lang="en-US" sz="2400" b="1" dirty="0"/>
              <a:t>Black Fire</a:t>
            </a:r>
          </a:p>
          <a:p>
            <a:endParaRPr lang="en-US" dirty="0"/>
          </a:p>
          <a:p>
            <a:r>
              <a:rPr lang="en-US" sz="1200" dirty="0" err="1"/>
              <a:t>Acequias</a:t>
            </a:r>
            <a:r>
              <a:rPr lang="en-US" sz="1200" dirty="0"/>
              <a:t> Mapped and Inventoried		20</a:t>
            </a:r>
          </a:p>
          <a:p>
            <a:r>
              <a:rPr lang="en-US" sz="1200" dirty="0"/>
              <a:t>NMDOT Debris Removal			10</a:t>
            </a:r>
          </a:p>
          <a:p>
            <a:r>
              <a:rPr lang="en-US" sz="1200" dirty="0"/>
              <a:t>ISC Damage Assessments			10</a:t>
            </a:r>
          </a:p>
          <a:p>
            <a:r>
              <a:rPr lang="en-US" sz="1200" dirty="0"/>
              <a:t>DHSEM DAP Applications			15</a:t>
            </a:r>
          </a:p>
          <a:p>
            <a:r>
              <a:rPr lang="en-US" sz="1200" dirty="0"/>
              <a:t>EWP 				10+?</a:t>
            </a:r>
          </a:p>
        </p:txBody>
      </p:sp>
      <p:sp>
        <p:nvSpPr>
          <p:cNvPr id="5" name="Slide Number Placeholder 4"/>
          <p:cNvSpPr>
            <a:spLocks noGrp="1"/>
          </p:cNvSpPr>
          <p:nvPr>
            <p:ph type="sldNum" sz="quarter" idx="12"/>
          </p:nvPr>
        </p:nvSpPr>
        <p:spPr/>
        <p:txBody>
          <a:bodyPr/>
          <a:lstStyle/>
          <a:p>
            <a:fld id="{0B7A6AEE-9383-4134-914F-3D6BE2BA77D2}" type="slidenum">
              <a:rPr lang="en-US" smtClean="0"/>
              <a:t>14</a:t>
            </a:fld>
            <a:endParaRPr lang="en-US"/>
          </a:p>
        </p:txBody>
      </p:sp>
    </p:spTree>
    <p:extLst>
      <p:ext uri="{BB962C8B-B14F-4D97-AF65-F5344CB8AC3E}">
        <p14:creationId xmlns:p14="http://schemas.microsoft.com/office/powerpoint/2010/main" val="261187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A4AC2-94BB-42F4-9611-C6CC4D272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459" y="481853"/>
            <a:ext cx="7664823" cy="5748617"/>
          </a:xfrm>
          <a:prstGeom prst="rect">
            <a:avLst/>
          </a:prstGeom>
        </p:spPr>
      </p:pic>
      <p:sp>
        <p:nvSpPr>
          <p:cNvPr id="4" name="TextBox 3">
            <a:extLst>
              <a:ext uri="{FF2B5EF4-FFF2-40B4-BE49-F238E27FC236}">
                <a16:creationId xmlns:a16="http://schemas.microsoft.com/office/drawing/2014/main" id="{369C2620-60E9-4B7B-8BF9-1866CFC6B2E5}"/>
              </a:ext>
            </a:extLst>
          </p:cNvPr>
          <p:cNvSpPr txBox="1"/>
          <p:nvPr/>
        </p:nvSpPr>
        <p:spPr>
          <a:xfrm>
            <a:off x="448235" y="654424"/>
            <a:ext cx="3272118" cy="4893647"/>
          </a:xfrm>
          <a:prstGeom prst="rect">
            <a:avLst/>
          </a:prstGeom>
          <a:noFill/>
        </p:spPr>
        <p:txBody>
          <a:bodyPr wrap="square" rtlCol="0">
            <a:spAutoFit/>
          </a:bodyPr>
          <a:lstStyle/>
          <a:p>
            <a:r>
              <a:rPr lang="en-US" sz="2400" b="1" dirty="0"/>
              <a:t>2024 Floods</a:t>
            </a:r>
          </a:p>
          <a:p>
            <a:endParaRPr lang="en-US" dirty="0"/>
          </a:p>
          <a:p>
            <a:r>
              <a:rPr lang="en-US" dirty="0"/>
              <a:t>Rio Chama: Flooding came from the side arroyos running from the old Cerro Grande burn scar and high rainfall.</a:t>
            </a:r>
          </a:p>
          <a:p>
            <a:endParaRPr lang="en-US" dirty="0"/>
          </a:p>
          <a:p>
            <a:r>
              <a:rPr lang="en-US" dirty="0"/>
              <a:t>Ruidoso: Burn scar flooding from the Salt – South Fork Fire.</a:t>
            </a:r>
          </a:p>
          <a:p>
            <a:endParaRPr lang="en-US" dirty="0"/>
          </a:p>
          <a:p>
            <a:r>
              <a:rPr lang="en-US" dirty="0"/>
              <a:t>NMAA is working with:</a:t>
            </a:r>
          </a:p>
          <a:p>
            <a:r>
              <a:rPr lang="en-US" dirty="0"/>
              <a:t>22 acequias in the Upper Hondo (Ruidoso)</a:t>
            </a:r>
          </a:p>
          <a:p>
            <a:r>
              <a:rPr lang="en-US" dirty="0"/>
              <a:t>8 acequias on the Rio Chama</a:t>
            </a:r>
          </a:p>
          <a:p>
            <a:endParaRPr lang="en-US" dirty="0"/>
          </a:p>
          <a:p>
            <a:r>
              <a:rPr lang="en-US" dirty="0"/>
              <a:t>Partners: FEMA, DHSEM, NRCS, local SWCD and RC&amp;D</a:t>
            </a:r>
          </a:p>
        </p:txBody>
      </p:sp>
    </p:spTree>
    <p:extLst>
      <p:ext uri="{BB962C8B-B14F-4D97-AF65-F5344CB8AC3E}">
        <p14:creationId xmlns:p14="http://schemas.microsoft.com/office/powerpoint/2010/main" val="3862949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150AF1-38CB-4DBB-B51B-81C36995F5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455" y="236164"/>
            <a:ext cx="4954063" cy="6604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3C5D1536-F149-479A-8D0B-AAD2803E11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707" y="236163"/>
            <a:ext cx="4954062" cy="66068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4">
            <a:extLst>
              <a:ext uri="{FF2B5EF4-FFF2-40B4-BE49-F238E27FC236}">
                <a16:creationId xmlns:a16="http://schemas.microsoft.com/office/drawing/2014/main" id="{E7FEE60C-1C2B-460E-B9EB-3D74A7B9B68F}"/>
              </a:ext>
            </a:extLst>
          </p:cNvPr>
          <p:cNvSpPr txBox="1">
            <a:spLocks noChangeArrowheads="1"/>
          </p:cNvSpPr>
          <p:nvPr/>
        </p:nvSpPr>
        <p:spPr bwMode="auto">
          <a:xfrm>
            <a:off x="1184341" y="5657990"/>
            <a:ext cx="8734425" cy="13192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0663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17672" y="1896810"/>
            <a:ext cx="5551056" cy="4163292"/>
          </a:xfrm>
          <a:prstGeom prst="rect">
            <a:avLst/>
          </a:prstGeom>
        </p:spPr>
      </p:pic>
      <p:pic>
        <p:nvPicPr>
          <p:cNvPr id="3" name="Picture 2"/>
          <p:cNvPicPr>
            <a:picLocks noChangeAspect="1"/>
          </p:cNvPicPr>
          <p:nvPr/>
        </p:nvPicPr>
        <p:blipFill>
          <a:blip r:embed="rId3"/>
          <a:stretch>
            <a:fillRect/>
          </a:stretch>
        </p:blipFill>
        <p:spPr>
          <a:xfrm>
            <a:off x="452581" y="1896810"/>
            <a:ext cx="5551056" cy="4163292"/>
          </a:xfrm>
          <a:prstGeom prst="rect">
            <a:avLst/>
          </a:prstGeom>
        </p:spPr>
      </p:pic>
      <p:sp>
        <p:nvSpPr>
          <p:cNvPr id="4" name="TextBox 3"/>
          <p:cNvSpPr txBox="1"/>
          <p:nvPr/>
        </p:nvSpPr>
        <p:spPr>
          <a:xfrm>
            <a:off x="517238" y="1200544"/>
            <a:ext cx="1727200" cy="461665"/>
          </a:xfrm>
          <a:prstGeom prst="rect">
            <a:avLst/>
          </a:prstGeom>
          <a:noFill/>
        </p:spPr>
        <p:txBody>
          <a:bodyPr wrap="square" rtlCol="0">
            <a:spAutoFit/>
          </a:bodyPr>
          <a:lstStyle/>
          <a:p>
            <a:r>
              <a:rPr lang="en-US" sz="2400" b="1" dirty="0"/>
              <a:t>BEFORE</a:t>
            </a:r>
          </a:p>
        </p:txBody>
      </p:sp>
      <p:sp>
        <p:nvSpPr>
          <p:cNvPr id="5" name="TextBox 4"/>
          <p:cNvSpPr txBox="1"/>
          <p:nvPr/>
        </p:nvSpPr>
        <p:spPr>
          <a:xfrm>
            <a:off x="6391563" y="1292877"/>
            <a:ext cx="1533237" cy="461665"/>
          </a:xfrm>
          <a:prstGeom prst="rect">
            <a:avLst/>
          </a:prstGeom>
          <a:noFill/>
        </p:spPr>
        <p:txBody>
          <a:bodyPr wrap="square" rtlCol="0">
            <a:spAutoFit/>
          </a:bodyPr>
          <a:lstStyle/>
          <a:p>
            <a:r>
              <a:rPr lang="en-US" sz="2400" b="1" dirty="0"/>
              <a:t>AFTER</a:t>
            </a:r>
          </a:p>
        </p:txBody>
      </p:sp>
      <p:sp>
        <p:nvSpPr>
          <p:cNvPr id="6" name="TextBox 5"/>
          <p:cNvSpPr txBox="1"/>
          <p:nvPr/>
        </p:nvSpPr>
        <p:spPr>
          <a:xfrm>
            <a:off x="517238" y="258618"/>
            <a:ext cx="9079344" cy="830997"/>
          </a:xfrm>
          <a:prstGeom prst="rect">
            <a:avLst/>
          </a:prstGeom>
          <a:noFill/>
        </p:spPr>
        <p:txBody>
          <a:bodyPr wrap="square" rtlCol="0">
            <a:spAutoFit/>
          </a:bodyPr>
          <a:lstStyle/>
          <a:p>
            <a:r>
              <a:rPr lang="en-US" sz="2400" b="1" dirty="0"/>
              <a:t>Debris Removal by NMDOT</a:t>
            </a:r>
          </a:p>
          <a:p>
            <a:r>
              <a:rPr lang="en-US" sz="2400" dirty="0"/>
              <a:t>Acequia Madre de Holman</a:t>
            </a:r>
          </a:p>
        </p:txBody>
      </p:sp>
      <p:sp>
        <p:nvSpPr>
          <p:cNvPr id="7" name="Slide Number Placeholder 6"/>
          <p:cNvSpPr>
            <a:spLocks noGrp="1"/>
          </p:cNvSpPr>
          <p:nvPr>
            <p:ph type="sldNum" sz="quarter" idx="12"/>
          </p:nvPr>
        </p:nvSpPr>
        <p:spPr/>
        <p:txBody>
          <a:bodyPr/>
          <a:lstStyle/>
          <a:p>
            <a:fld id="{0B7A6AEE-9383-4134-914F-3D6BE2BA77D2}" type="slidenum">
              <a:rPr lang="en-US" smtClean="0"/>
              <a:t>17</a:t>
            </a:fld>
            <a:endParaRPr lang="en-US"/>
          </a:p>
        </p:txBody>
      </p:sp>
    </p:spTree>
    <p:extLst>
      <p:ext uri="{BB962C8B-B14F-4D97-AF65-F5344CB8AC3E}">
        <p14:creationId xmlns:p14="http://schemas.microsoft.com/office/powerpoint/2010/main" val="54075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9055" y="374626"/>
            <a:ext cx="8379722" cy="6284791"/>
          </a:xfrm>
          <a:prstGeom prst="rect">
            <a:avLst/>
          </a:prstGeom>
        </p:spPr>
      </p:pic>
      <p:sp>
        <p:nvSpPr>
          <p:cNvPr id="4" name="TextBox 3"/>
          <p:cNvSpPr txBox="1"/>
          <p:nvPr/>
        </p:nvSpPr>
        <p:spPr>
          <a:xfrm>
            <a:off x="176659" y="476255"/>
            <a:ext cx="3325832" cy="5632311"/>
          </a:xfrm>
          <a:prstGeom prst="rect">
            <a:avLst/>
          </a:prstGeom>
          <a:noFill/>
        </p:spPr>
        <p:txBody>
          <a:bodyPr wrap="square" rtlCol="0">
            <a:spAutoFit/>
          </a:bodyPr>
          <a:lstStyle/>
          <a:p>
            <a:r>
              <a:rPr lang="en-US" b="1" dirty="0"/>
              <a:t>Watersheds</a:t>
            </a:r>
          </a:p>
          <a:p>
            <a:endParaRPr lang="en-US" dirty="0"/>
          </a:p>
          <a:p>
            <a:pPr marL="285750" indent="-285750">
              <a:buFont typeface="Arial" panose="020B0604020202020204" pitchFamily="34" charset="0"/>
              <a:buChar char="•"/>
            </a:pPr>
            <a:r>
              <a:rPr lang="en-US" dirty="0"/>
              <a:t>USDA programs leave gaps: FSA ECP, and FSA EFRP. </a:t>
            </a:r>
          </a:p>
          <a:p>
            <a:pPr marL="285750" indent="-285750">
              <a:buFont typeface="Arial" panose="020B0604020202020204" pitchFamily="34" charset="0"/>
              <a:buChar char="•"/>
            </a:pPr>
            <a:r>
              <a:rPr lang="en-US" dirty="0"/>
              <a:t>HPCC Claims is based on individual property and is a compensation model. </a:t>
            </a:r>
          </a:p>
          <a:p>
            <a:pPr marL="285750" indent="-285750">
              <a:buFont typeface="Arial" panose="020B0604020202020204" pitchFamily="34" charset="0"/>
              <a:buChar char="•"/>
            </a:pPr>
            <a:r>
              <a:rPr lang="en-US" dirty="0"/>
              <a:t>Landscape scale restoration and reforestation will require a massive investment from the federal government.</a:t>
            </a:r>
          </a:p>
          <a:p>
            <a:pPr marL="285750" indent="-285750">
              <a:buFont typeface="Arial" panose="020B0604020202020204" pitchFamily="34" charset="0"/>
              <a:buChar char="•"/>
            </a:pPr>
            <a:r>
              <a:rPr lang="en-US" dirty="0"/>
              <a:t>Communities need recovery grants.</a:t>
            </a:r>
          </a:p>
          <a:p>
            <a:endParaRPr lang="en-US" dirty="0"/>
          </a:p>
          <a:p>
            <a:r>
              <a:rPr lang="en-US" dirty="0"/>
              <a:t>Some Progress:</a:t>
            </a:r>
          </a:p>
          <a:p>
            <a:pPr marL="285750" indent="-285750">
              <a:buFont typeface="Arial" panose="020B0604020202020204" pitchFamily="34" charset="0"/>
              <a:buChar char="•"/>
            </a:pPr>
            <a:r>
              <a:rPr lang="en-US" dirty="0"/>
              <a:t>DHSEM Line of Effort</a:t>
            </a:r>
          </a:p>
          <a:p>
            <a:pPr marL="285750" indent="-285750">
              <a:buFont typeface="Arial" panose="020B0604020202020204" pitchFamily="34" charset="0"/>
              <a:buChar char="•"/>
            </a:pPr>
            <a:r>
              <a:rPr lang="en-US" dirty="0"/>
              <a:t>USFS</a:t>
            </a:r>
          </a:p>
          <a:p>
            <a:pPr marL="285750" indent="-285750">
              <a:buFont typeface="Arial" panose="020B0604020202020204" pitchFamily="34" charset="0"/>
              <a:buChar char="•"/>
            </a:pPr>
            <a:r>
              <a:rPr lang="en-US" dirty="0"/>
              <a:t>NRCS Watershed Operations Program </a:t>
            </a:r>
          </a:p>
          <a:p>
            <a:pPr marL="285750" indent="-285750">
              <a:buFont typeface="Arial" panose="020B0604020202020204" pitchFamily="34" charset="0"/>
              <a:buChar char="•"/>
            </a:pPr>
            <a:r>
              <a:rPr lang="en-US" dirty="0"/>
              <a:t>Reforestation Center</a:t>
            </a:r>
          </a:p>
        </p:txBody>
      </p:sp>
    </p:spTree>
    <p:extLst>
      <p:ext uri="{BB962C8B-B14F-4D97-AF65-F5344CB8AC3E}">
        <p14:creationId xmlns:p14="http://schemas.microsoft.com/office/powerpoint/2010/main" val="242024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7E65B337-D957-4B4A-B495-8ADD00866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18" y="0"/>
            <a:ext cx="5249116" cy="3936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AD1B866F-FE13-404B-AF68-367B32E9C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18" y="3288715"/>
            <a:ext cx="5249116" cy="36497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4BD28B-E8EA-4CEB-90CC-645589C016D5}"/>
              </a:ext>
            </a:extLst>
          </p:cNvPr>
          <p:cNvSpPr txBox="1"/>
          <p:nvPr/>
        </p:nvSpPr>
        <p:spPr>
          <a:xfrm>
            <a:off x="6329082" y="340659"/>
            <a:ext cx="4168588" cy="2031325"/>
          </a:xfrm>
          <a:prstGeom prst="rect">
            <a:avLst/>
          </a:prstGeom>
          <a:noFill/>
        </p:spPr>
        <p:txBody>
          <a:bodyPr wrap="square" rtlCol="0">
            <a:spAutoFit/>
          </a:bodyPr>
          <a:lstStyle/>
          <a:p>
            <a:r>
              <a:rPr lang="en-US" b="1" dirty="0"/>
              <a:t>Mora Acequia Youth Conservation Corp</a:t>
            </a:r>
          </a:p>
          <a:p>
            <a:endParaRPr lang="en-US" b="1" dirty="0"/>
          </a:p>
          <a:p>
            <a:r>
              <a:rPr lang="en-US" dirty="0"/>
              <a:t>Acequia debris removal</a:t>
            </a:r>
          </a:p>
          <a:p>
            <a:r>
              <a:rPr lang="en-US" dirty="0"/>
              <a:t>Erosion control structures</a:t>
            </a:r>
          </a:p>
          <a:p>
            <a:r>
              <a:rPr lang="en-US" dirty="0"/>
              <a:t>Partnerships:</a:t>
            </a:r>
          </a:p>
          <a:p>
            <a:r>
              <a:rPr lang="en-US" dirty="0"/>
              <a:t>Hermit’s Peak Watershed Alliance</a:t>
            </a:r>
          </a:p>
          <a:p>
            <a:r>
              <a:rPr lang="en-US" dirty="0"/>
              <a:t>RiverSource</a:t>
            </a:r>
          </a:p>
        </p:txBody>
      </p:sp>
      <p:pic>
        <p:nvPicPr>
          <p:cNvPr id="1030" name="Picture 6" descr="No photo description available.">
            <a:extLst>
              <a:ext uri="{FF2B5EF4-FFF2-40B4-BE49-F238E27FC236}">
                <a16:creationId xmlns:a16="http://schemas.microsoft.com/office/drawing/2014/main" id="{83105068-F7B6-405F-8267-1352CBE74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21" y="2371984"/>
            <a:ext cx="3620621" cy="482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136" y="1035387"/>
            <a:ext cx="3677264" cy="4924425"/>
          </a:xfrm>
          <a:prstGeom prst="rect">
            <a:avLst/>
          </a:prstGeom>
          <a:noFill/>
        </p:spPr>
        <p:txBody>
          <a:bodyPr wrap="square" rtlCol="0">
            <a:spAutoFit/>
          </a:bodyPr>
          <a:lstStyle/>
          <a:p>
            <a:r>
              <a:rPr lang="en-US" sz="2800" b="1" kern="1400" dirty="0"/>
              <a:t>The New Mexico Acequia Association </a:t>
            </a:r>
            <a:r>
              <a:rPr lang="en-US" sz="2400" kern="1400" dirty="0"/>
              <a:t>is a grassroots, membership based organization of </a:t>
            </a:r>
            <a:r>
              <a:rPr lang="en-US" sz="2400" kern="1400" dirty="0" err="1"/>
              <a:t>acequias</a:t>
            </a:r>
            <a:r>
              <a:rPr lang="en-US" sz="2400" kern="1400" dirty="0"/>
              <a:t> and community ditches in New Mexico. Since 1989, we have been working to protect </a:t>
            </a:r>
            <a:r>
              <a:rPr lang="en-US" sz="2400" kern="1400" dirty="0" err="1"/>
              <a:t>acequias</a:t>
            </a:r>
            <a:r>
              <a:rPr lang="en-US" sz="2400" kern="1400" dirty="0"/>
              <a:t> and agricultural water rights through community education, organizing, and advocacy. </a:t>
            </a:r>
          </a:p>
          <a:p>
            <a:endParaRPr lang="en-US" dirty="0"/>
          </a:p>
        </p:txBody>
      </p:sp>
      <p:cxnSp>
        <p:nvCxnSpPr>
          <p:cNvPr id="8" name="Straight Connector 7"/>
          <p:cNvCxnSpPr/>
          <p:nvPr/>
        </p:nvCxnSpPr>
        <p:spPr>
          <a:xfrm>
            <a:off x="4241195" y="776748"/>
            <a:ext cx="0" cy="5506065"/>
          </a:xfrm>
          <a:prstGeom prst="line">
            <a:avLst/>
          </a:prstGeom>
          <a:ln w="57150">
            <a:solidFill>
              <a:srgbClr val="0070C0"/>
            </a:solidFill>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3C0AFD9B-9FAC-46A2-896F-E6D42493F18A}"/>
              </a:ext>
            </a:extLst>
          </p:cNvPr>
          <p:cNvSpPr txBox="1"/>
          <p:nvPr/>
        </p:nvSpPr>
        <p:spPr>
          <a:xfrm>
            <a:off x="5023983" y="4540468"/>
            <a:ext cx="5432323" cy="1815882"/>
          </a:xfrm>
          <a:prstGeom prst="rect">
            <a:avLst/>
          </a:prstGeom>
          <a:noFill/>
        </p:spPr>
        <p:txBody>
          <a:bodyPr wrap="square" rtlCol="0">
            <a:spAutoFit/>
          </a:bodyPr>
          <a:lstStyle/>
          <a:p>
            <a:pPr algn="ctr"/>
            <a:r>
              <a:rPr lang="en-US" sz="2800" i="1" dirty="0">
                <a:solidFill>
                  <a:srgbClr val="0070C0"/>
                </a:solidFill>
                <a:latin typeface="Bodoni MT" panose="02070603080606020203" pitchFamily="18" charset="0"/>
              </a:rPr>
              <a:t>Our vision is for acequias to flow with clean water where we work together to grow food and celebrate our cultural heritage. </a:t>
            </a:r>
          </a:p>
        </p:txBody>
      </p:sp>
      <p:sp>
        <p:nvSpPr>
          <p:cNvPr id="7" name="Slide Number Placeholder 6"/>
          <p:cNvSpPr>
            <a:spLocks noGrp="1"/>
          </p:cNvSpPr>
          <p:nvPr>
            <p:ph type="sldNum" sz="quarter" idx="12"/>
          </p:nvPr>
        </p:nvSpPr>
        <p:spPr/>
        <p:txBody>
          <a:bodyPr/>
          <a:lstStyle/>
          <a:p>
            <a:fld id="{C1999465-B4AF-A249-966C-EC76B975DD82}"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419" y="491219"/>
            <a:ext cx="5721449" cy="3799996"/>
          </a:xfrm>
          <a:prstGeom prst="rect">
            <a:avLst/>
          </a:prstGeom>
        </p:spPr>
      </p:pic>
    </p:spTree>
    <p:extLst>
      <p:ext uri="{BB962C8B-B14F-4D97-AF65-F5344CB8AC3E}">
        <p14:creationId xmlns:p14="http://schemas.microsoft.com/office/powerpoint/2010/main" val="630666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786" y="1028958"/>
            <a:ext cx="6240605" cy="5909310"/>
          </a:xfrm>
          <a:prstGeom prst="rect">
            <a:avLst/>
          </a:prstGeom>
          <a:noFill/>
        </p:spPr>
        <p:txBody>
          <a:bodyPr wrap="square" rtlCol="0">
            <a:spAutoFit/>
          </a:bodyPr>
          <a:lstStyle/>
          <a:p>
            <a:r>
              <a:rPr lang="en-US" b="1" dirty="0"/>
              <a:t>Recommendations</a:t>
            </a:r>
          </a:p>
          <a:p>
            <a:endParaRPr lang="en-US" b="1" dirty="0"/>
          </a:p>
          <a:p>
            <a:pPr marL="285750" indent="-285750">
              <a:buFont typeface="Arial" panose="020B0604020202020204" pitchFamily="34" charset="0"/>
              <a:buChar char="•"/>
            </a:pPr>
            <a:r>
              <a:rPr lang="en-US" b="1" dirty="0"/>
              <a:t>Meet cost share requirements </a:t>
            </a:r>
            <a:r>
              <a:rPr lang="en-US" dirty="0"/>
              <a:t>for federal and state disaster programs with state funds. The ACDIF is structured to allow use of funds for cost share requirements. Special appropriations can be made as needed to the ISC for ACDIF so that the base budget for statewide projects is not diverted too much for disaster work.</a:t>
            </a:r>
          </a:p>
          <a:p>
            <a:pPr marL="285750" indent="-285750">
              <a:buFont typeface="Arial" panose="020B0604020202020204" pitchFamily="34" charset="0"/>
              <a:buChar char="•"/>
            </a:pPr>
            <a:r>
              <a:rPr lang="en-US" b="1" dirty="0"/>
              <a:t>Institutionalize the debris removal approach </a:t>
            </a:r>
            <a:r>
              <a:rPr lang="en-US" dirty="0"/>
              <a:t>used by NMDOT to mobilize rapidly to remove flood debris. Options could be for NMDOT to continue, to set up similar process with DHSEM, or to engage local SWCDs to work with local contractors.  An interagency group should form and develop a specific policy recommendation. </a:t>
            </a:r>
          </a:p>
          <a:p>
            <a:pPr marL="285750" indent="-285750">
              <a:buFont typeface="Arial" panose="020B0604020202020204" pitchFamily="34" charset="0"/>
              <a:buChar char="•"/>
            </a:pPr>
            <a:r>
              <a:rPr lang="en-US" b="1" dirty="0"/>
              <a:t>Increase support for technical assistance to acequias</a:t>
            </a:r>
            <a:r>
              <a:rPr lang="en-US" dirty="0"/>
              <a:t>. Disasters are resource intensive and expertise is needed to develop maps, inventories, and contact lists as well as to navigate the disaster process. Trail local acequia leaders to be liaisons with disaster agencies. </a:t>
            </a:r>
          </a:p>
          <a:p>
            <a:endParaRPr lang="en-US" dirty="0"/>
          </a:p>
          <a:p>
            <a:endParaRPr lang="en-US" dirty="0"/>
          </a:p>
        </p:txBody>
      </p:sp>
      <p:pic>
        <p:nvPicPr>
          <p:cNvPr id="3" name="Picture 2"/>
          <p:cNvPicPr>
            <a:picLocks noChangeAspect="1"/>
          </p:cNvPicPr>
          <p:nvPr/>
        </p:nvPicPr>
        <p:blipFill>
          <a:blip r:embed="rId2"/>
          <a:stretch>
            <a:fillRect/>
          </a:stretch>
        </p:blipFill>
        <p:spPr>
          <a:xfrm>
            <a:off x="6562644" y="1028958"/>
            <a:ext cx="5506570" cy="4131557"/>
          </a:xfrm>
          <a:prstGeom prst="rect">
            <a:avLst/>
          </a:prstGeom>
        </p:spPr>
      </p:pic>
      <p:sp>
        <p:nvSpPr>
          <p:cNvPr id="4" name="TextBox 3">
            <a:extLst>
              <a:ext uri="{FF2B5EF4-FFF2-40B4-BE49-F238E27FC236}">
                <a16:creationId xmlns:a16="http://schemas.microsoft.com/office/drawing/2014/main" id="{8283335A-E39D-4ACD-99D0-599027471E21}"/>
              </a:ext>
            </a:extLst>
          </p:cNvPr>
          <p:cNvSpPr txBox="1"/>
          <p:nvPr/>
        </p:nvSpPr>
        <p:spPr>
          <a:xfrm>
            <a:off x="6553200" y="5405718"/>
            <a:ext cx="5516014" cy="923330"/>
          </a:xfrm>
          <a:prstGeom prst="rect">
            <a:avLst/>
          </a:prstGeom>
          <a:noFill/>
        </p:spPr>
        <p:txBody>
          <a:bodyPr wrap="square" rtlCol="0">
            <a:spAutoFit/>
          </a:bodyPr>
          <a:lstStyle/>
          <a:p>
            <a:r>
              <a:rPr lang="en-US" i="1" dirty="0"/>
              <a:t>High Water Mark has been vital to disaster response and recovery for acequias. Above: Matt Smith, Senior Program Manager.</a:t>
            </a:r>
          </a:p>
        </p:txBody>
      </p:sp>
    </p:spTree>
    <p:extLst>
      <p:ext uri="{BB962C8B-B14F-4D97-AF65-F5344CB8AC3E}">
        <p14:creationId xmlns:p14="http://schemas.microsoft.com/office/powerpoint/2010/main" val="298999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7FB6F-DC71-40BE-8ADF-F7472874AD34}"/>
              </a:ext>
            </a:extLst>
          </p:cNvPr>
          <p:cNvPicPr>
            <a:picLocks noChangeAspect="1"/>
          </p:cNvPicPr>
          <p:nvPr/>
        </p:nvPicPr>
        <p:blipFill>
          <a:blip r:embed="rId2"/>
          <a:stretch>
            <a:fillRect/>
          </a:stretch>
        </p:blipFill>
        <p:spPr>
          <a:xfrm>
            <a:off x="5216839" y="21390"/>
            <a:ext cx="5175953" cy="6700085"/>
          </a:xfrm>
          <a:prstGeom prst="rect">
            <a:avLst/>
          </a:prstGeom>
        </p:spPr>
      </p:pic>
      <p:sp>
        <p:nvSpPr>
          <p:cNvPr id="3" name="TextBox 2"/>
          <p:cNvSpPr txBox="1"/>
          <p:nvPr/>
        </p:nvSpPr>
        <p:spPr>
          <a:xfrm>
            <a:off x="1406839" y="2164674"/>
            <a:ext cx="3810000" cy="4247317"/>
          </a:xfrm>
          <a:prstGeom prst="rect">
            <a:avLst/>
          </a:prstGeom>
          <a:noFill/>
          <a:ln>
            <a:solidFill>
              <a:schemeClr val="bg1"/>
            </a:solidFill>
          </a:ln>
        </p:spPr>
        <p:txBody>
          <a:bodyPr wrap="square" rtlCol="0">
            <a:spAutoFit/>
          </a:bodyPr>
          <a:lstStyle/>
          <a:p>
            <a:pPr algn="ctr">
              <a:buNone/>
            </a:pPr>
            <a:r>
              <a:rPr lang="en-US" dirty="0"/>
              <a:t>Rio Grande and Tributaries</a:t>
            </a:r>
          </a:p>
          <a:p>
            <a:pPr algn="ctr">
              <a:buNone/>
            </a:pPr>
            <a:r>
              <a:rPr lang="en-US" dirty="0"/>
              <a:t>San Juan River</a:t>
            </a:r>
          </a:p>
          <a:p>
            <a:pPr algn="ctr">
              <a:buNone/>
            </a:pPr>
            <a:r>
              <a:rPr lang="en-US" b="1" dirty="0">
                <a:solidFill>
                  <a:srgbClr val="FF0000"/>
                </a:solidFill>
              </a:rPr>
              <a:t>Rio Chama</a:t>
            </a:r>
          </a:p>
          <a:p>
            <a:pPr algn="ctr">
              <a:buNone/>
            </a:pPr>
            <a:r>
              <a:rPr lang="en-US" dirty="0"/>
              <a:t>Nambe/Pojoaque/Tesuque</a:t>
            </a:r>
          </a:p>
          <a:p>
            <a:pPr algn="ctr">
              <a:buNone/>
            </a:pPr>
            <a:r>
              <a:rPr lang="en-US" b="1" dirty="0">
                <a:solidFill>
                  <a:srgbClr val="FF0000"/>
                </a:solidFill>
              </a:rPr>
              <a:t>Pecos River (Gallinas)</a:t>
            </a:r>
          </a:p>
          <a:p>
            <a:pPr algn="ctr"/>
            <a:r>
              <a:rPr lang="en-US" dirty="0"/>
              <a:t>Pecos River</a:t>
            </a:r>
            <a:endParaRPr lang="en-US" sz="1800" dirty="0"/>
          </a:p>
          <a:p>
            <a:pPr algn="ctr">
              <a:buNone/>
            </a:pPr>
            <a:r>
              <a:rPr lang="en-US" sz="1800" b="1" dirty="0">
                <a:solidFill>
                  <a:srgbClr val="FF0000"/>
                </a:solidFill>
              </a:rPr>
              <a:t>Canadian (Mora)</a:t>
            </a:r>
          </a:p>
          <a:p>
            <a:pPr algn="ctr">
              <a:buNone/>
            </a:pPr>
            <a:r>
              <a:rPr lang="en-US" dirty="0"/>
              <a:t>Rio Pueblo/Rio </a:t>
            </a:r>
            <a:r>
              <a:rPr lang="en-US" dirty="0" err="1"/>
              <a:t>Embudo</a:t>
            </a:r>
            <a:endParaRPr lang="en-US" sz="1800" dirty="0"/>
          </a:p>
          <a:p>
            <a:pPr algn="ctr">
              <a:buNone/>
            </a:pPr>
            <a:r>
              <a:rPr lang="en-US" dirty="0"/>
              <a:t>Jemez River</a:t>
            </a:r>
          </a:p>
          <a:p>
            <a:pPr algn="ctr">
              <a:buNone/>
            </a:pPr>
            <a:r>
              <a:rPr lang="en-US" sz="1800" dirty="0"/>
              <a:t>Rio San Jose</a:t>
            </a:r>
          </a:p>
          <a:p>
            <a:pPr algn="ctr">
              <a:buNone/>
            </a:pPr>
            <a:r>
              <a:rPr lang="en-US" b="1" dirty="0">
                <a:solidFill>
                  <a:srgbClr val="FF0000"/>
                </a:solidFill>
              </a:rPr>
              <a:t>Hondo River</a:t>
            </a:r>
          </a:p>
          <a:p>
            <a:pPr algn="ctr">
              <a:buNone/>
            </a:pPr>
            <a:r>
              <a:rPr lang="en-US" b="1" dirty="0">
                <a:solidFill>
                  <a:srgbClr val="FF0000"/>
                </a:solidFill>
              </a:rPr>
              <a:t>Gila River</a:t>
            </a:r>
          </a:p>
          <a:p>
            <a:pPr algn="ctr">
              <a:buNone/>
            </a:pPr>
            <a:r>
              <a:rPr lang="en-US" sz="1800" b="1" dirty="0" err="1">
                <a:solidFill>
                  <a:srgbClr val="FF0000"/>
                </a:solidFill>
              </a:rPr>
              <a:t>Mimbres</a:t>
            </a:r>
            <a:r>
              <a:rPr lang="en-US" sz="1800" b="1" dirty="0">
                <a:solidFill>
                  <a:srgbClr val="FF0000"/>
                </a:solidFill>
              </a:rPr>
              <a:t> River</a:t>
            </a:r>
          </a:p>
          <a:p>
            <a:pPr>
              <a:buNone/>
            </a:pPr>
            <a:endParaRPr lang="en-US" sz="1800" dirty="0">
              <a:latin typeface="Century Gothic" panose="020B0502020202020204" pitchFamily="34" charset="0"/>
            </a:endParaRPr>
          </a:p>
          <a:p>
            <a:pPr>
              <a:buNone/>
            </a:pPr>
            <a:endParaRPr lang="en-US" sz="1800" dirty="0">
              <a:latin typeface="Century Gothic" panose="020B0502020202020204" pitchFamily="34" charset="0"/>
            </a:endParaRPr>
          </a:p>
        </p:txBody>
      </p:sp>
      <p:sp>
        <p:nvSpPr>
          <p:cNvPr id="4" name="TextBox 3">
            <a:extLst>
              <a:ext uri="{FF2B5EF4-FFF2-40B4-BE49-F238E27FC236}">
                <a16:creationId xmlns:a16="http://schemas.microsoft.com/office/drawing/2014/main" id="{272A8128-D7C9-416D-A037-2BAFE677A6AB}"/>
              </a:ext>
            </a:extLst>
          </p:cNvPr>
          <p:cNvSpPr txBox="1"/>
          <p:nvPr/>
        </p:nvSpPr>
        <p:spPr>
          <a:xfrm>
            <a:off x="943580" y="729051"/>
            <a:ext cx="4495800" cy="1323439"/>
          </a:xfrm>
          <a:prstGeom prst="rect">
            <a:avLst/>
          </a:prstGeom>
          <a:noFill/>
        </p:spPr>
        <p:txBody>
          <a:bodyPr wrap="square" rtlCol="0">
            <a:spAutoFit/>
          </a:bodyPr>
          <a:lstStyle/>
          <a:p>
            <a:pPr algn="ctr">
              <a:buNone/>
            </a:pPr>
            <a:r>
              <a:rPr lang="en-US" sz="4000" dirty="0">
                <a:solidFill>
                  <a:srgbClr val="0070C0"/>
                </a:solidFill>
              </a:rPr>
              <a:t>~700 Acequias in </a:t>
            </a:r>
          </a:p>
          <a:p>
            <a:pPr algn="ctr">
              <a:buNone/>
            </a:pPr>
            <a:r>
              <a:rPr lang="en-US" sz="4000" dirty="0">
                <a:solidFill>
                  <a:srgbClr val="0070C0"/>
                </a:solidFill>
              </a:rPr>
              <a:t>New Mexico</a:t>
            </a:r>
          </a:p>
        </p:txBody>
      </p:sp>
      <p:sp>
        <p:nvSpPr>
          <p:cNvPr id="6" name="Slide Number Placeholder 5"/>
          <p:cNvSpPr>
            <a:spLocks noGrp="1"/>
          </p:cNvSpPr>
          <p:nvPr>
            <p:ph type="sldNum" sz="quarter" idx="12"/>
          </p:nvPr>
        </p:nvSpPr>
        <p:spPr/>
        <p:txBody>
          <a:bodyPr/>
          <a:lstStyle/>
          <a:p>
            <a:fld id="{C1999465-B4AF-A249-966C-EC76B975DD82}" type="slidenum">
              <a:rPr lang="en-US" smtClean="0"/>
              <a:t>3</a:t>
            </a:fld>
            <a:endParaRPr lang="en-US"/>
          </a:p>
        </p:txBody>
      </p:sp>
      <p:sp>
        <p:nvSpPr>
          <p:cNvPr id="7" name="Oval 6"/>
          <p:cNvSpPr/>
          <p:nvPr/>
        </p:nvSpPr>
        <p:spPr>
          <a:xfrm>
            <a:off x="7940126" y="1224516"/>
            <a:ext cx="1256145" cy="1204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39380" y="3852921"/>
            <a:ext cx="1256145" cy="1204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35350" y="3575830"/>
            <a:ext cx="839906" cy="7906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990441" y="1727200"/>
            <a:ext cx="481777" cy="4374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2F8BD6E-8350-4E4D-9B91-40E8B632DFCD}"/>
              </a:ext>
            </a:extLst>
          </p:cNvPr>
          <p:cNvSpPr/>
          <p:nvPr/>
        </p:nvSpPr>
        <p:spPr>
          <a:xfrm>
            <a:off x="7655859" y="1004047"/>
            <a:ext cx="284267"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46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6905" y="1952727"/>
            <a:ext cx="3792383" cy="4665309"/>
          </a:xfrm>
          <a:prstGeom prst="rect">
            <a:avLst/>
          </a:prstGeom>
        </p:spPr>
      </p:pic>
      <p:pic>
        <p:nvPicPr>
          <p:cNvPr id="3" name="Picture 2"/>
          <p:cNvPicPr>
            <a:picLocks noChangeAspect="1"/>
          </p:cNvPicPr>
          <p:nvPr/>
        </p:nvPicPr>
        <p:blipFill>
          <a:blip r:embed="rId3"/>
          <a:stretch>
            <a:fillRect/>
          </a:stretch>
        </p:blipFill>
        <p:spPr>
          <a:xfrm>
            <a:off x="8417964" y="1102359"/>
            <a:ext cx="2160489" cy="2075308"/>
          </a:xfrm>
          <a:prstGeom prst="rect">
            <a:avLst/>
          </a:prstGeom>
        </p:spPr>
      </p:pic>
      <p:pic>
        <p:nvPicPr>
          <p:cNvPr id="4" name="Picture 3"/>
          <p:cNvPicPr>
            <a:picLocks noChangeAspect="1"/>
          </p:cNvPicPr>
          <p:nvPr/>
        </p:nvPicPr>
        <p:blipFill>
          <a:blip r:embed="rId4"/>
          <a:stretch>
            <a:fillRect/>
          </a:stretch>
        </p:blipFill>
        <p:spPr>
          <a:xfrm>
            <a:off x="370274" y="2718601"/>
            <a:ext cx="3666018" cy="3731483"/>
          </a:xfrm>
          <a:prstGeom prst="rect">
            <a:avLst/>
          </a:prstGeom>
        </p:spPr>
      </p:pic>
      <p:sp>
        <p:nvSpPr>
          <p:cNvPr id="6" name="TextBox 5"/>
          <p:cNvSpPr txBox="1"/>
          <p:nvPr/>
        </p:nvSpPr>
        <p:spPr>
          <a:xfrm>
            <a:off x="175301" y="161386"/>
            <a:ext cx="10012218" cy="523220"/>
          </a:xfrm>
          <a:prstGeom prst="rect">
            <a:avLst/>
          </a:prstGeom>
          <a:noFill/>
        </p:spPr>
        <p:txBody>
          <a:bodyPr wrap="square" rtlCol="0">
            <a:spAutoFit/>
          </a:bodyPr>
          <a:lstStyle/>
          <a:p>
            <a:r>
              <a:rPr lang="en-US" sz="2800" b="1" dirty="0"/>
              <a:t>Catastrophic Wildfires since 2022</a:t>
            </a:r>
          </a:p>
        </p:txBody>
      </p:sp>
      <p:sp>
        <p:nvSpPr>
          <p:cNvPr id="7" name="Rectangle 6"/>
          <p:cNvSpPr/>
          <p:nvPr/>
        </p:nvSpPr>
        <p:spPr>
          <a:xfrm>
            <a:off x="370274" y="1610605"/>
            <a:ext cx="2260234" cy="923330"/>
          </a:xfrm>
          <a:prstGeom prst="rect">
            <a:avLst/>
          </a:prstGeom>
        </p:spPr>
        <p:txBody>
          <a:bodyPr wrap="none">
            <a:spAutoFit/>
          </a:bodyPr>
          <a:lstStyle/>
          <a:p>
            <a:r>
              <a:rPr lang="en-US" b="1" dirty="0">
                <a:solidFill>
                  <a:srgbClr val="FF0000"/>
                </a:solidFill>
              </a:rPr>
              <a:t>Black Fire</a:t>
            </a:r>
            <a:r>
              <a:rPr lang="en-US" dirty="0">
                <a:solidFill>
                  <a:srgbClr val="333333"/>
                </a:solidFill>
              </a:rPr>
              <a:t> </a:t>
            </a:r>
          </a:p>
          <a:p>
            <a:r>
              <a:rPr lang="en-US" dirty="0">
                <a:solidFill>
                  <a:srgbClr val="333333"/>
                </a:solidFill>
              </a:rPr>
              <a:t>325,136 Acres</a:t>
            </a:r>
          </a:p>
          <a:p>
            <a:r>
              <a:rPr lang="en-US" dirty="0">
                <a:solidFill>
                  <a:srgbClr val="333333"/>
                </a:solidFill>
              </a:rPr>
              <a:t>24 Damaged </a:t>
            </a:r>
            <a:r>
              <a:rPr lang="en-US" dirty="0" err="1">
                <a:solidFill>
                  <a:srgbClr val="333333"/>
                </a:solidFill>
              </a:rPr>
              <a:t>Acequias</a:t>
            </a:r>
            <a:endParaRPr lang="en-US" dirty="0"/>
          </a:p>
        </p:txBody>
      </p:sp>
      <p:sp>
        <p:nvSpPr>
          <p:cNvPr id="8" name="Rectangle 7"/>
          <p:cNvSpPr/>
          <p:nvPr/>
        </p:nvSpPr>
        <p:spPr>
          <a:xfrm>
            <a:off x="8286161" y="179029"/>
            <a:ext cx="3280528" cy="923330"/>
          </a:xfrm>
          <a:prstGeom prst="rect">
            <a:avLst/>
          </a:prstGeom>
        </p:spPr>
        <p:txBody>
          <a:bodyPr wrap="square">
            <a:spAutoFit/>
          </a:bodyPr>
          <a:lstStyle/>
          <a:p>
            <a:r>
              <a:rPr lang="en-US" b="1" dirty="0">
                <a:solidFill>
                  <a:srgbClr val="FF0000"/>
                </a:solidFill>
              </a:rPr>
              <a:t>Cerro </a:t>
            </a:r>
            <a:r>
              <a:rPr lang="en-US" b="1" dirty="0" err="1">
                <a:solidFill>
                  <a:srgbClr val="FF0000"/>
                </a:solidFill>
              </a:rPr>
              <a:t>Pelado</a:t>
            </a:r>
            <a:r>
              <a:rPr lang="en-US" b="1" dirty="0">
                <a:solidFill>
                  <a:srgbClr val="FF0000"/>
                </a:solidFill>
              </a:rPr>
              <a:t> Fire</a:t>
            </a:r>
          </a:p>
          <a:p>
            <a:r>
              <a:rPr lang="en-US" dirty="0">
                <a:solidFill>
                  <a:srgbClr val="333333"/>
                </a:solidFill>
              </a:rPr>
              <a:t>45,605 Acres</a:t>
            </a:r>
          </a:p>
          <a:p>
            <a:r>
              <a:rPr lang="en-US" dirty="0">
                <a:solidFill>
                  <a:srgbClr val="333333"/>
                </a:solidFill>
              </a:rPr>
              <a:t>1 damaged Acequia (numerous)</a:t>
            </a:r>
            <a:endParaRPr lang="en-US" dirty="0"/>
          </a:p>
        </p:txBody>
      </p:sp>
      <p:sp>
        <p:nvSpPr>
          <p:cNvPr id="9" name="Rectangle 8"/>
          <p:cNvSpPr/>
          <p:nvPr/>
        </p:nvSpPr>
        <p:spPr>
          <a:xfrm>
            <a:off x="4091979" y="969756"/>
            <a:ext cx="3044295" cy="1200329"/>
          </a:xfrm>
          <a:prstGeom prst="rect">
            <a:avLst/>
          </a:prstGeom>
        </p:spPr>
        <p:txBody>
          <a:bodyPr wrap="none">
            <a:spAutoFit/>
          </a:bodyPr>
          <a:lstStyle/>
          <a:p>
            <a:r>
              <a:rPr lang="en-US" b="1" dirty="0">
                <a:solidFill>
                  <a:srgbClr val="FF0000"/>
                </a:solidFill>
              </a:rPr>
              <a:t>Hermits Peak Calf Canyon Fire</a:t>
            </a:r>
          </a:p>
          <a:p>
            <a:r>
              <a:rPr lang="en-US" dirty="0">
                <a:solidFill>
                  <a:srgbClr val="333333"/>
                </a:solidFill>
              </a:rPr>
              <a:t>341,735 Acres</a:t>
            </a:r>
          </a:p>
          <a:p>
            <a:r>
              <a:rPr lang="en-US" dirty="0">
                <a:solidFill>
                  <a:srgbClr val="333333"/>
                </a:solidFill>
              </a:rPr>
              <a:t>90+ Damaged Acequias</a:t>
            </a:r>
          </a:p>
          <a:p>
            <a:endParaRPr lang="en-US" dirty="0"/>
          </a:p>
        </p:txBody>
      </p:sp>
      <p:sp>
        <p:nvSpPr>
          <p:cNvPr id="5" name="Slide Number Placeholder 4"/>
          <p:cNvSpPr>
            <a:spLocks noGrp="1"/>
          </p:cNvSpPr>
          <p:nvPr>
            <p:ph type="sldNum" sz="quarter" idx="12"/>
          </p:nvPr>
        </p:nvSpPr>
        <p:spPr/>
        <p:txBody>
          <a:bodyPr/>
          <a:lstStyle/>
          <a:p>
            <a:fld id="{0B7A6AEE-9383-4134-914F-3D6BE2BA77D2}" type="slidenum">
              <a:rPr lang="en-US" smtClean="0"/>
              <a:t>4</a:t>
            </a:fld>
            <a:endParaRPr lang="en-US"/>
          </a:p>
        </p:txBody>
      </p:sp>
      <p:pic>
        <p:nvPicPr>
          <p:cNvPr id="10" name="Picture 9">
            <a:extLst>
              <a:ext uri="{FF2B5EF4-FFF2-40B4-BE49-F238E27FC236}">
                <a16:creationId xmlns:a16="http://schemas.microsoft.com/office/drawing/2014/main" id="{4EEB6D76-BEFD-4777-8FB8-E5384CDB2CB7}"/>
              </a:ext>
            </a:extLst>
          </p:cNvPr>
          <p:cNvPicPr>
            <a:picLocks noChangeAspect="1"/>
          </p:cNvPicPr>
          <p:nvPr/>
        </p:nvPicPr>
        <p:blipFill>
          <a:blip r:embed="rId5"/>
          <a:stretch>
            <a:fillRect/>
          </a:stretch>
        </p:blipFill>
        <p:spPr>
          <a:xfrm>
            <a:off x="8417964" y="4274026"/>
            <a:ext cx="2311433" cy="2251181"/>
          </a:xfrm>
          <a:prstGeom prst="rect">
            <a:avLst/>
          </a:prstGeom>
        </p:spPr>
      </p:pic>
      <p:sp>
        <p:nvSpPr>
          <p:cNvPr id="11" name="TextBox 10">
            <a:extLst>
              <a:ext uri="{FF2B5EF4-FFF2-40B4-BE49-F238E27FC236}">
                <a16:creationId xmlns:a16="http://schemas.microsoft.com/office/drawing/2014/main" id="{7D1EAF39-02FF-4A66-B214-8ABB6C87A492}"/>
              </a:ext>
            </a:extLst>
          </p:cNvPr>
          <p:cNvSpPr txBox="1"/>
          <p:nvPr/>
        </p:nvSpPr>
        <p:spPr>
          <a:xfrm>
            <a:off x="8286161" y="3324309"/>
            <a:ext cx="3214540" cy="923330"/>
          </a:xfrm>
          <a:prstGeom prst="rect">
            <a:avLst/>
          </a:prstGeom>
          <a:noFill/>
        </p:spPr>
        <p:txBody>
          <a:bodyPr wrap="square" rtlCol="0">
            <a:spAutoFit/>
          </a:bodyPr>
          <a:lstStyle/>
          <a:p>
            <a:r>
              <a:rPr lang="en-US" b="1" dirty="0">
                <a:solidFill>
                  <a:srgbClr val="FF0000"/>
                </a:solidFill>
              </a:rPr>
              <a:t>Blue Fire and South Fork/Salt</a:t>
            </a:r>
          </a:p>
          <a:p>
            <a:r>
              <a:rPr lang="en-US" dirty="0"/>
              <a:t>7532 + 17569 acres</a:t>
            </a:r>
          </a:p>
          <a:p>
            <a:r>
              <a:rPr lang="en-US" dirty="0"/>
              <a:t>30+ acequias</a:t>
            </a:r>
          </a:p>
        </p:txBody>
      </p:sp>
    </p:spTree>
    <p:extLst>
      <p:ext uri="{BB962C8B-B14F-4D97-AF65-F5344CB8AC3E}">
        <p14:creationId xmlns:p14="http://schemas.microsoft.com/office/powerpoint/2010/main" val="4167945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MYrNnTedbH-iT1T-oSxyLIgL8fabh7qYiTKjYS8xtWEO1pJfkZgPzaRNoKryZJtziS9hmEguw0CrPIVKmVwvijwsrjx5-mZwBg0lhSN4fbErGWcIE0QeDGOSo9OFyC-T30-cBsNKUaV5TxKKFufk9Aq8QiIuuvYaO4ItCqKNO6jvhuzzt0IlXSOHUqKuu0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498" y="0"/>
            <a:ext cx="9185337" cy="68890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B7A6AEE-9383-4134-914F-3D6BE2BA77D2}" type="slidenum">
              <a:rPr lang="en-US" smtClean="0"/>
              <a:t>5</a:t>
            </a:fld>
            <a:endParaRPr lang="en-US"/>
          </a:p>
        </p:txBody>
      </p:sp>
    </p:spTree>
    <p:extLst>
      <p:ext uri="{BB962C8B-B14F-4D97-AF65-F5344CB8AC3E}">
        <p14:creationId xmlns:p14="http://schemas.microsoft.com/office/powerpoint/2010/main" val="3286021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845" y="751045"/>
            <a:ext cx="4294909" cy="1077218"/>
          </a:xfrm>
          <a:prstGeom prst="rect">
            <a:avLst/>
          </a:prstGeom>
          <a:noFill/>
        </p:spPr>
        <p:txBody>
          <a:bodyPr wrap="square" rtlCol="0">
            <a:spAutoFit/>
          </a:bodyPr>
          <a:lstStyle/>
          <a:p>
            <a:r>
              <a:rPr lang="en-US" sz="3200" b="1" dirty="0"/>
              <a:t>Impacts on Acequias from Post-Fire Flooding</a:t>
            </a:r>
          </a:p>
        </p:txBody>
      </p:sp>
      <p:sp>
        <p:nvSpPr>
          <p:cNvPr id="3" name="TextBox 2"/>
          <p:cNvSpPr txBox="1"/>
          <p:nvPr/>
        </p:nvSpPr>
        <p:spPr>
          <a:xfrm>
            <a:off x="607566" y="2155395"/>
            <a:ext cx="4208282" cy="4247317"/>
          </a:xfrm>
          <a:prstGeom prst="rect">
            <a:avLst/>
          </a:prstGeom>
          <a:noFill/>
        </p:spPr>
        <p:txBody>
          <a:bodyPr wrap="square" rtlCol="0">
            <a:spAutoFit/>
          </a:bodyPr>
          <a:lstStyle/>
          <a:p>
            <a:r>
              <a:rPr lang="en-US" b="1" dirty="0"/>
              <a:t>Realignment of and damage to river channel </a:t>
            </a:r>
            <a:r>
              <a:rPr lang="en-US" dirty="0"/>
              <a:t>causing diversion structures could be disconnected from the river.</a:t>
            </a:r>
          </a:p>
          <a:p>
            <a:endParaRPr lang="en-US" dirty="0"/>
          </a:p>
          <a:p>
            <a:r>
              <a:rPr lang="en-US" b="1" dirty="0"/>
              <a:t>Debris flows </a:t>
            </a:r>
            <a:r>
              <a:rPr lang="en-US" dirty="0"/>
              <a:t>may damaged structures, such as diversions, headgates, dividers, sluces, crossings, etc.</a:t>
            </a:r>
          </a:p>
          <a:p>
            <a:endParaRPr lang="en-US" dirty="0"/>
          </a:p>
          <a:p>
            <a:r>
              <a:rPr lang="en-US" dirty="0"/>
              <a:t>Heavy flooding may </a:t>
            </a:r>
            <a:r>
              <a:rPr lang="en-US" b="1" dirty="0"/>
              <a:t>damage structures </a:t>
            </a:r>
            <a:r>
              <a:rPr lang="en-US" dirty="0"/>
              <a:t>by dislodging them or washing them away, by damaging fences, and by causing erosion. </a:t>
            </a:r>
          </a:p>
          <a:p>
            <a:endParaRPr lang="en-US" dirty="0"/>
          </a:p>
          <a:p>
            <a:r>
              <a:rPr lang="en-US" dirty="0"/>
              <a:t>Debris flows, ash, and sediment</a:t>
            </a:r>
            <a:r>
              <a:rPr lang="en-US" b="1" dirty="0"/>
              <a:t> </a:t>
            </a:r>
            <a:r>
              <a:rPr lang="en-US" dirty="0"/>
              <a:t>can </a:t>
            </a:r>
            <a:r>
              <a:rPr lang="en-US" b="1" dirty="0"/>
              <a:t>clog acequia waterways </a:t>
            </a:r>
            <a:r>
              <a:rPr lang="en-US" dirty="0"/>
              <a:t>and can deposit on farmlands. </a:t>
            </a:r>
          </a:p>
        </p:txBody>
      </p:sp>
      <p:sp>
        <p:nvSpPr>
          <p:cNvPr id="5" name="TextBox 4"/>
          <p:cNvSpPr txBox="1"/>
          <p:nvPr/>
        </p:nvSpPr>
        <p:spPr>
          <a:xfrm>
            <a:off x="6338967" y="5939251"/>
            <a:ext cx="4999593" cy="646331"/>
          </a:xfrm>
          <a:prstGeom prst="rect">
            <a:avLst/>
          </a:prstGeom>
          <a:noFill/>
        </p:spPr>
        <p:txBody>
          <a:bodyPr wrap="square" rtlCol="0">
            <a:spAutoFit/>
          </a:bodyPr>
          <a:lstStyle/>
          <a:p>
            <a:pPr algn="ctr"/>
            <a:r>
              <a:rPr lang="en-US" i="1" dirty="0"/>
              <a:t>Above: Flooding from the Black Fire and impacts to the Grijalva Ditch Diversion in Grant County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182" y="751045"/>
            <a:ext cx="6762986" cy="5072239"/>
          </a:xfrm>
          <a:prstGeom prst="rect">
            <a:avLst/>
          </a:prstGeom>
        </p:spPr>
      </p:pic>
    </p:spTree>
    <p:extLst>
      <p:ext uri="{BB962C8B-B14F-4D97-AF65-F5344CB8AC3E}">
        <p14:creationId xmlns:p14="http://schemas.microsoft.com/office/powerpoint/2010/main" val="335694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8bbUTV4zrqxiHCCN1IzQxdPvYM-yq2nd4jTjrSCooIJbgm_gRIXdA5T3U8c6dVBQkQwS29xeOXmy_kPD0gyiRYfc-Tu4geCtVD1eJDxFi1R0g_zNezvJAVt8AhASA597j0qI200R_KldNqK65eSh8Z3oiNLUPzAbs0OqEroj7U-S-n51hamPBOjqOYwriC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19" y="1468582"/>
            <a:ext cx="5603571" cy="42026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h3.googleusercontent.com/KcCmLSS9znU44U3e-ri1vu7PbTBnmvg3MbNEeC1OWHgtNGCdEjPn1OANokuONvLQpM7gReZxpEVDmDWobgmQtw6ad_S3PG5LvK4vUi4tt_AOIHlMgLAG2Px7Zuf-iAvsijZrAw5lvBcgospGu42TraxVOQQ4Gr91scgWdwsaYFPWRzBKP4gPbX6XKWhwn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403" y="1468581"/>
            <a:ext cx="5603572" cy="4202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719" y="5892800"/>
            <a:ext cx="10920463" cy="646331"/>
          </a:xfrm>
          <a:prstGeom prst="rect">
            <a:avLst/>
          </a:prstGeom>
          <a:noFill/>
        </p:spPr>
        <p:txBody>
          <a:bodyPr wrap="square" rtlCol="0">
            <a:spAutoFit/>
          </a:bodyPr>
          <a:lstStyle/>
          <a:p>
            <a:r>
              <a:rPr lang="en-US" dirty="0"/>
              <a:t>Flooding from the HPCC burn scar in </a:t>
            </a:r>
            <a:r>
              <a:rPr lang="en-US" dirty="0" err="1"/>
              <a:t>Gascon</a:t>
            </a:r>
            <a:r>
              <a:rPr lang="en-US" dirty="0"/>
              <a:t>, Mora County destroyed the diversion structure and changed the flow of the river. The acequia waterway was clogged with silt and debris from burned forest on the side slopes. </a:t>
            </a:r>
          </a:p>
        </p:txBody>
      </p:sp>
      <p:sp>
        <p:nvSpPr>
          <p:cNvPr id="4" name="TextBox 3"/>
          <p:cNvSpPr txBox="1"/>
          <p:nvPr/>
        </p:nvSpPr>
        <p:spPr>
          <a:xfrm>
            <a:off x="301719" y="665018"/>
            <a:ext cx="8315808" cy="461665"/>
          </a:xfrm>
          <a:prstGeom prst="rect">
            <a:avLst/>
          </a:prstGeom>
          <a:noFill/>
        </p:spPr>
        <p:txBody>
          <a:bodyPr wrap="square" rtlCol="0">
            <a:spAutoFit/>
          </a:bodyPr>
          <a:lstStyle/>
          <a:p>
            <a:r>
              <a:rPr lang="en-US" sz="2400" b="1" dirty="0"/>
              <a:t>Burn Scar Flooding, Acequia del </a:t>
            </a:r>
            <a:r>
              <a:rPr lang="en-US" sz="2400" b="1" dirty="0" err="1"/>
              <a:t>Lado</a:t>
            </a:r>
            <a:r>
              <a:rPr lang="en-US" sz="2400" b="1" dirty="0"/>
              <a:t> </a:t>
            </a:r>
            <a:r>
              <a:rPr lang="en-US" sz="2400" b="1" dirty="0" err="1"/>
              <a:t>Sombrillo</a:t>
            </a:r>
            <a:endParaRPr lang="en-US" sz="2400" b="1" dirty="0"/>
          </a:p>
        </p:txBody>
      </p:sp>
      <p:sp>
        <p:nvSpPr>
          <p:cNvPr id="5" name="Slide Number Placeholder 4"/>
          <p:cNvSpPr>
            <a:spLocks noGrp="1"/>
          </p:cNvSpPr>
          <p:nvPr>
            <p:ph type="sldNum" sz="quarter" idx="12"/>
          </p:nvPr>
        </p:nvSpPr>
        <p:spPr/>
        <p:txBody>
          <a:bodyPr/>
          <a:lstStyle/>
          <a:p>
            <a:fld id="{0B7A6AEE-9383-4134-914F-3D6BE2BA77D2}" type="slidenum">
              <a:rPr lang="en-US" smtClean="0"/>
              <a:t>7</a:t>
            </a:fld>
            <a:endParaRPr lang="en-US"/>
          </a:p>
        </p:txBody>
      </p:sp>
    </p:spTree>
    <p:extLst>
      <p:ext uri="{BB962C8B-B14F-4D97-AF65-F5344CB8AC3E}">
        <p14:creationId xmlns:p14="http://schemas.microsoft.com/office/powerpoint/2010/main" val="405398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790" y="462971"/>
            <a:ext cx="6046305" cy="6159378"/>
          </a:xfrm>
          <a:prstGeom prst="rect">
            <a:avLst/>
          </a:prstGeom>
        </p:spPr>
        <p:txBody>
          <a:bodyPr wrap="square">
            <a:spAutoFit/>
          </a:bodyPr>
          <a:lstStyle/>
          <a:p>
            <a:pPr>
              <a:lnSpc>
                <a:spcPct val="119000"/>
              </a:lnSpc>
              <a:spcAft>
                <a:spcPts val="600"/>
              </a:spcAft>
            </a:pPr>
            <a:r>
              <a:rPr lang="en-US" sz="2000" kern="1400" dirty="0">
                <a:solidFill>
                  <a:srgbClr val="000000"/>
                </a:solidFill>
                <a:latin typeface="Calibri" panose="020F0502020204030204" pitchFamily="34" charset="0"/>
              </a:rPr>
              <a:t>The following two agencies are involved in providing disaster assistance to </a:t>
            </a:r>
            <a:r>
              <a:rPr lang="en-US" sz="2000" b="1" kern="1400" dirty="0">
                <a:solidFill>
                  <a:srgbClr val="000000"/>
                </a:solidFill>
                <a:latin typeface="Calibri" panose="020F0502020204030204" pitchFamily="34" charset="0"/>
              </a:rPr>
              <a:t>local governments:</a:t>
            </a:r>
          </a:p>
          <a:p>
            <a:pPr marL="228600" indent="-228600">
              <a:lnSpc>
                <a:spcPct val="119000"/>
              </a:lnSpc>
              <a:spcAft>
                <a:spcPts val="600"/>
              </a:spcAft>
            </a:pPr>
            <a:r>
              <a:rPr lang="en-US" sz="2000" kern="1400" dirty="0">
                <a:solidFill>
                  <a:srgbClr val="000000"/>
                </a:solidFill>
                <a:latin typeface="Symbol" panose="05050102010706020507" pitchFamily="18" charset="2"/>
              </a:rPr>
              <a:t>¨</a:t>
            </a:r>
            <a:r>
              <a:rPr lang="en-US" sz="2000" kern="1400" dirty="0">
                <a:solidFill>
                  <a:srgbClr val="000000"/>
                </a:solidFill>
                <a:latin typeface="Calibri" panose="020F0502020204030204" pitchFamily="34" charset="0"/>
              </a:rPr>
              <a:t> Department of Homeland Security and Emergency Management (</a:t>
            </a:r>
            <a:r>
              <a:rPr lang="en-US" sz="2000" b="1" kern="1400" dirty="0">
                <a:solidFill>
                  <a:srgbClr val="000000"/>
                </a:solidFill>
                <a:latin typeface="Calibri" panose="020F0502020204030204" pitchFamily="34" charset="0"/>
              </a:rPr>
              <a:t>DHSEM</a:t>
            </a:r>
            <a:r>
              <a:rPr lang="en-US" sz="2000" kern="1400" dirty="0">
                <a:solidFill>
                  <a:srgbClr val="000000"/>
                </a:solidFill>
                <a:latin typeface="Calibri" panose="020F0502020204030204" pitchFamily="34" charset="0"/>
              </a:rPr>
              <a:t>). This is the state agency that responds to disasters in New Mexico. When the Governor declares a disaster, then DHSEM can use state funds to assist local governments with disaster response and recovery. </a:t>
            </a:r>
          </a:p>
          <a:p>
            <a:pPr marL="228600" indent="-228600">
              <a:lnSpc>
                <a:spcPct val="119000"/>
              </a:lnSpc>
              <a:spcAft>
                <a:spcPts val="600"/>
              </a:spcAft>
            </a:pPr>
            <a:r>
              <a:rPr lang="en-US" sz="2000" kern="1400" dirty="0">
                <a:solidFill>
                  <a:srgbClr val="000000"/>
                </a:solidFill>
                <a:latin typeface="Symbol" panose="05050102010706020507" pitchFamily="18" charset="2"/>
              </a:rPr>
              <a:t>¨</a:t>
            </a:r>
            <a:r>
              <a:rPr lang="en-US" sz="2000" kern="1400" dirty="0">
                <a:solidFill>
                  <a:srgbClr val="000000"/>
                </a:solidFill>
                <a:latin typeface="Calibri" panose="020F0502020204030204" pitchFamily="34" charset="0"/>
              </a:rPr>
              <a:t> Federal Emergency Management Administration (</a:t>
            </a:r>
            <a:r>
              <a:rPr lang="en-US" sz="2000" b="1" kern="1400" dirty="0">
                <a:solidFill>
                  <a:srgbClr val="000000"/>
                </a:solidFill>
                <a:latin typeface="Calibri" panose="020F0502020204030204" pitchFamily="34" charset="0"/>
              </a:rPr>
              <a:t>FEMA</a:t>
            </a:r>
            <a:r>
              <a:rPr lang="en-US" sz="2000" kern="1400" dirty="0">
                <a:solidFill>
                  <a:srgbClr val="000000"/>
                </a:solidFill>
                <a:latin typeface="Calibri" panose="020F0502020204030204" pitchFamily="34" charset="0"/>
              </a:rPr>
              <a:t>). This is the federal agency that responds to federal disasters. A disaster in New Mexico can be declared a federal disaster by the President if it exceeds a certain size and cost. This makes available federal dollars at a much higher amount than is available for a state disaster.</a:t>
            </a:r>
          </a:p>
          <a:p>
            <a:pPr>
              <a:lnSpc>
                <a:spcPct val="119000"/>
              </a:lnSpc>
              <a:spcAft>
                <a:spcPts val="600"/>
              </a:spcAft>
            </a:pPr>
            <a:r>
              <a:rPr lang="en-US" sz="2000" kern="1400" dirty="0">
                <a:solidFill>
                  <a:srgbClr val="000000"/>
                </a:solidFill>
                <a:latin typeface="Calibri" panose="020F0502020204030204" pitchFamily="34"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313" y="3778526"/>
            <a:ext cx="3810000" cy="190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313" y="775252"/>
            <a:ext cx="11598620" cy="2005634"/>
          </a:xfrm>
          <a:prstGeom prst="rect">
            <a:avLst/>
          </a:prstGeom>
        </p:spPr>
      </p:pic>
    </p:spTree>
    <p:extLst>
      <p:ext uri="{BB962C8B-B14F-4D97-AF65-F5344CB8AC3E}">
        <p14:creationId xmlns:p14="http://schemas.microsoft.com/office/powerpoint/2010/main" val="407530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322" y="546652"/>
            <a:ext cx="5923721" cy="369332"/>
          </a:xfrm>
          <a:prstGeom prst="rect">
            <a:avLst/>
          </a:prstGeom>
          <a:noFill/>
        </p:spPr>
        <p:txBody>
          <a:bodyPr wrap="square" rtlCol="0">
            <a:spAutoFit/>
          </a:bodyPr>
          <a:lstStyle/>
          <a:p>
            <a:r>
              <a:rPr lang="en-US" b="1" dirty="0"/>
              <a:t>Quick facts about DHSEM and FEMA assistance:</a:t>
            </a:r>
          </a:p>
        </p:txBody>
      </p:sp>
      <p:sp>
        <p:nvSpPr>
          <p:cNvPr id="3" name="TextBox 2"/>
          <p:cNvSpPr txBox="1"/>
          <p:nvPr/>
        </p:nvSpPr>
        <p:spPr>
          <a:xfrm>
            <a:off x="437322" y="1097984"/>
            <a:ext cx="5794513" cy="566308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For a state disaster, the cost share is 75% state and 25% local.</a:t>
            </a:r>
          </a:p>
          <a:p>
            <a:endParaRPr lang="en-US" sz="1000" dirty="0"/>
          </a:p>
          <a:p>
            <a:r>
              <a:rPr lang="en-US" dirty="0"/>
              <a:t>For a federal disaster, the cost share is 75% federal (FEMA), 12.5% state (DHSEM), and 12.5% local. (HPCC is 100% federal)</a:t>
            </a:r>
          </a:p>
          <a:p>
            <a:endParaRPr lang="en-US" sz="1000" dirty="0"/>
          </a:p>
          <a:p>
            <a:r>
              <a:rPr lang="en-US" dirty="0"/>
              <a:t>These programs are </a:t>
            </a:r>
            <a:r>
              <a:rPr lang="en-US" b="1" dirty="0"/>
              <a:t>reimbursement grants</a:t>
            </a:r>
            <a:r>
              <a:rPr lang="en-US" dirty="0"/>
              <a:t>. The local entity does the work up front and can get reimbursed by DHSEM (FEMA sends funds to local entity through DHSEM to be administered to the Acequias). </a:t>
            </a:r>
          </a:p>
          <a:p>
            <a:endParaRPr lang="en-US" sz="1000" dirty="0"/>
          </a:p>
          <a:p>
            <a:r>
              <a:rPr lang="en-US" dirty="0"/>
              <a:t>There are several categories of assistance:</a:t>
            </a:r>
          </a:p>
          <a:p>
            <a:pPr marL="800100" lvl="1" indent="-342900">
              <a:buAutoNum type="alphaUcPeriod"/>
            </a:pPr>
            <a:r>
              <a:rPr lang="en-US" b="1" dirty="0"/>
              <a:t>Debris Removal</a:t>
            </a:r>
          </a:p>
          <a:p>
            <a:pPr marL="800100" lvl="1" indent="-342900">
              <a:buAutoNum type="alphaUcPeriod"/>
            </a:pPr>
            <a:r>
              <a:rPr lang="en-US" dirty="0"/>
              <a:t>Emergency Measures</a:t>
            </a:r>
          </a:p>
          <a:p>
            <a:pPr marL="800100" lvl="1" indent="-342900">
              <a:buAutoNum type="alphaUcPeriod"/>
            </a:pPr>
            <a:r>
              <a:rPr lang="en-US" b="1" dirty="0"/>
              <a:t>Roads and Bridges</a:t>
            </a:r>
          </a:p>
          <a:p>
            <a:pPr marL="800100" lvl="1" indent="-342900">
              <a:buAutoNum type="alphaUcPeriod"/>
            </a:pPr>
            <a:r>
              <a:rPr lang="en-US" b="1" dirty="0"/>
              <a:t>Water Control</a:t>
            </a:r>
          </a:p>
          <a:p>
            <a:pPr marL="800100" lvl="1" indent="-342900">
              <a:buAutoNum type="alphaUcPeriod"/>
            </a:pPr>
            <a:r>
              <a:rPr lang="en-US" dirty="0"/>
              <a:t>Buildings and Equipment</a:t>
            </a:r>
          </a:p>
          <a:p>
            <a:pPr marL="800100" lvl="1" indent="-342900">
              <a:buAutoNum type="alphaUcPeriod"/>
            </a:pPr>
            <a:r>
              <a:rPr lang="en-US" dirty="0"/>
              <a:t>Utilities</a:t>
            </a:r>
          </a:p>
          <a:p>
            <a:pPr marL="800100" lvl="1" indent="-342900">
              <a:buAutoNum type="alphaUcPeriod"/>
            </a:pPr>
            <a:r>
              <a:rPr lang="en-US" dirty="0"/>
              <a:t>Parks and Recreation</a:t>
            </a:r>
          </a:p>
          <a:p>
            <a:pPr lvl="1"/>
            <a:r>
              <a:rPr lang="en-US" b="1" dirty="0"/>
              <a:t>Z.    Project Management</a:t>
            </a:r>
          </a:p>
        </p:txBody>
      </p:sp>
      <p:sp>
        <p:nvSpPr>
          <p:cNvPr id="5" name="TextBox 4"/>
          <p:cNvSpPr txBox="1"/>
          <p:nvPr/>
        </p:nvSpPr>
        <p:spPr>
          <a:xfrm>
            <a:off x="7563678" y="4084983"/>
            <a:ext cx="3995530"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The most relevant categories for assistance for Acequias will be:</a:t>
            </a:r>
            <a:endParaRPr lang="en-US" b="1" dirty="0"/>
          </a:p>
          <a:p>
            <a:pPr marL="342900" indent="-342900">
              <a:buAutoNum type="alphaUcPeriod"/>
            </a:pPr>
            <a:r>
              <a:rPr lang="en-US" b="1" dirty="0"/>
              <a:t>Debris Removal</a:t>
            </a:r>
          </a:p>
          <a:p>
            <a:r>
              <a:rPr lang="en-US" b="1" dirty="0"/>
              <a:t>C.   Culverts (Roads and Bridges)</a:t>
            </a:r>
          </a:p>
          <a:p>
            <a:r>
              <a:rPr lang="en-US" b="1" dirty="0"/>
              <a:t>D.   Water Control</a:t>
            </a:r>
          </a:p>
          <a:p>
            <a:r>
              <a:rPr lang="en-US" b="1" dirty="0"/>
              <a:t>Z.   Project Management</a:t>
            </a:r>
          </a:p>
        </p:txBody>
      </p:sp>
      <p:sp>
        <p:nvSpPr>
          <p:cNvPr id="6" name="Left Arrow 5"/>
          <p:cNvSpPr/>
          <p:nvPr/>
        </p:nvSpPr>
        <p:spPr>
          <a:xfrm>
            <a:off x="6408552" y="458133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ECA57B-2231-4CFB-8A80-E6E9ECCB313F}"/>
              </a:ext>
            </a:extLst>
          </p:cNvPr>
          <p:cNvSpPr/>
          <p:nvPr/>
        </p:nvSpPr>
        <p:spPr>
          <a:xfrm>
            <a:off x="6779851" y="661191"/>
            <a:ext cx="4641185" cy="2585323"/>
          </a:xfrm>
          <a:prstGeom prst="rect">
            <a:avLst/>
          </a:prstGeom>
          <a:ln w="57150">
            <a:solidFill>
              <a:srgbClr val="FF0000"/>
            </a:solidFill>
          </a:ln>
        </p:spPr>
        <p:txBody>
          <a:bodyPr wrap="square">
            <a:spAutoFit/>
          </a:bodyPr>
          <a:lstStyle/>
          <a:p>
            <a:r>
              <a:rPr lang="en-US" dirty="0"/>
              <a:t>In a federal disaster, your Acequia will submit the RPA through NMAA to DHSEM and then DHSEM will enter your RPA into the FEMA grants portal. Other documentation will be required including:</a:t>
            </a:r>
          </a:p>
          <a:p>
            <a:endParaRPr lang="en-US" dirty="0"/>
          </a:p>
          <a:p>
            <a:pPr marL="285750" indent="-285750">
              <a:buFont typeface="Arial" panose="020B0604020202020204" pitchFamily="34" charset="0"/>
              <a:buChar char="•"/>
            </a:pPr>
            <a:r>
              <a:rPr lang="en-US" dirty="0"/>
              <a:t>Bylaws</a:t>
            </a:r>
          </a:p>
          <a:p>
            <a:pPr marL="285750" indent="-285750">
              <a:buFont typeface="Arial" panose="020B0604020202020204" pitchFamily="34" charset="0"/>
              <a:buChar char="•"/>
            </a:pPr>
            <a:r>
              <a:rPr lang="en-US" dirty="0"/>
              <a:t>GPS Coordinates of Point of Diversion</a:t>
            </a:r>
          </a:p>
          <a:p>
            <a:pPr marL="285750" indent="-285750">
              <a:buFont typeface="Arial" panose="020B0604020202020204" pitchFamily="34" charset="0"/>
              <a:buChar char="•"/>
            </a:pPr>
            <a:r>
              <a:rPr lang="en-US" dirty="0"/>
              <a:t>Possibly other letters from the Acequia</a:t>
            </a:r>
          </a:p>
        </p:txBody>
      </p:sp>
    </p:spTree>
    <p:extLst>
      <p:ext uri="{BB962C8B-B14F-4D97-AF65-F5344CB8AC3E}">
        <p14:creationId xmlns:p14="http://schemas.microsoft.com/office/powerpoint/2010/main" val="3214145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1624</Words>
  <Application>Microsoft Office PowerPoint</Application>
  <PresentationFormat>Widescreen</PresentationFormat>
  <Paragraphs>170</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Bodoni MT</vt:lpstr>
      <vt:lpstr>Calibri</vt:lpstr>
      <vt:lpstr>Calibri Light</vt:lpstr>
      <vt:lpstr>Century Gothic</vt:lpstr>
      <vt:lpstr>Public Sans Web</vt:lpstr>
      <vt:lpstr>Symbol</vt:lpstr>
      <vt:lpstr>Times New Roman</vt:lpstr>
      <vt:lpstr>Office Theme</vt:lpstr>
      <vt:lpstr>Acequia Disaster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Executive Director</dc:creator>
  <cp:lastModifiedBy>Wiltsie, Nathan, DHSEM</cp:lastModifiedBy>
  <cp:revision>12</cp:revision>
  <dcterms:created xsi:type="dcterms:W3CDTF">2024-10-10T03:15:08Z</dcterms:created>
  <dcterms:modified xsi:type="dcterms:W3CDTF">2024-10-10T16:33:29Z</dcterms:modified>
</cp:coreProperties>
</file>