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8288000" cy="10287000"/>
  <p:notesSz cx="6858000" cy="9144000"/>
  <p:embeddedFontLst>
    <p:embeddedFont>
      <p:font typeface="Open Sans" panose="020B0606030504020204" pitchFamily="34" charset="0"/>
      <p:regular r:id="rId30"/>
      <p:bold r:id="rId31"/>
      <p:italic r:id="rId32"/>
      <p:boldItalic r:id="rId33"/>
    </p:embeddedFont>
    <p:embeddedFont>
      <p:font typeface="Open Sans Bold" panose="020B0806030504020204" pitchFamily="34" charset="0"/>
      <p:regular r:id="rId34"/>
      <p:bold r:id="rId35"/>
    </p:embeddedFont>
    <p:embeddedFont>
      <p:font typeface="Poppins" panose="00000500000000000000" pitchFamily="2" charset="0"/>
      <p:regular r:id="rId36"/>
      <p:bold r:id="rId37"/>
      <p:italic r:id="rId38"/>
      <p:boldItalic r:id="rId39"/>
    </p:embeddedFont>
    <p:embeddedFont>
      <p:font typeface="Poppins Bold" panose="00000800000000000000" pitchFamily="2" charset="0"/>
      <p:regular r:id="rId40"/>
      <p:bold r:id="rId41"/>
    </p:embeddedFont>
    <p:embeddedFont>
      <p:font typeface="Poppins Medium" panose="00000600000000000000" pitchFamily="2" charset="0"/>
      <p:regular r:id="rId42"/>
      <p:italic r:id="rId43"/>
    </p:embeddedFont>
    <p:embeddedFont>
      <p:font typeface="Poppins Semi-Bold" panose="020B0604020202020204" charset="0"/>
      <p:regular r:id="rId44"/>
    </p:embeddedFont>
    <p:embeddedFont>
      <p:font typeface="Poppins Semi-Bold Italics"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0643EC-123B-C552-A210-B10919507A56}" v="79" dt="2024-10-09T19:31:58.8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1" d="100"/>
          <a:sy n="61" d="100"/>
        </p:scale>
        <p:origin x="7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3B4694-3EF4-46E9-9CF6-74E469C5DF59}"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26B50C-2B58-4A42-9E02-4602E1E66B24}" type="slidenum">
              <a:rPr lang="en-US" smtClean="0"/>
              <a:t>‹#›</a:t>
            </a:fld>
            <a:endParaRPr lang="en-US"/>
          </a:p>
        </p:txBody>
      </p:sp>
    </p:spTree>
    <p:extLst>
      <p:ext uri="{BB962C8B-B14F-4D97-AF65-F5344CB8AC3E}">
        <p14:creationId xmlns:p14="http://schemas.microsoft.com/office/powerpoint/2010/main" val="3129228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26B50C-2B58-4A42-9E02-4602E1E66B24}" type="slidenum">
              <a:rPr lang="en-US" smtClean="0"/>
              <a:t>5</a:t>
            </a:fld>
            <a:endParaRPr lang="en-US"/>
          </a:p>
        </p:txBody>
      </p:sp>
    </p:spTree>
    <p:extLst>
      <p:ext uri="{BB962C8B-B14F-4D97-AF65-F5344CB8AC3E}">
        <p14:creationId xmlns:p14="http://schemas.microsoft.com/office/powerpoint/2010/main" val="2078598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3.jpeg"/><Relationship Id="rId5" Type="http://schemas.openxmlformats.org/officeDocument/2006/relationships/image" Target="../media/image58.png"/><Relationship Id="rId10" Type="http://schemas.openxmlformats.org/officeDocument/2006/relationships/image" Target="../media/image2.png"/><Relationship Id="rId4" Type="http://schemas.openxmlformats.org/officeDocument/2006/relationships/image" Target="../media/image57.png"/><Relationship Id="rId9"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3" Type="http://schemas.openxmlformats.org/officeDocument/2006/relationships/image" Target="../media/image3.jpeg"/><Relationship Id="rId7" Type="http://schemas.openxmlformats.org/officeDocument/2006/relationships/image" Target="../media/image70.svg"/><Relationship Id="rId12" Type="http://schemas.openxmlformats.org/officeDocument/2006/relationships/image" Target="../media/image75.png"/><Relationship Id="rId17" Type="http://schemas.openxmlformats.org/officeDocument/2006/relationships/image" Target="../media/image80.svg"/><Relationship Id="rId2" Type="http://schemas.openxmlformats.org/officeDocument/2006/relationships/image" Target="../media/image2.png"/><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svg"/><Relationship Id="rId15" Type="http://schemas.openxmlformats.org/officeDocument/2006/relationships/image" Target="../media/image78.sv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svg"/><Relationship Id="rId14" Type="http://schemas.openxmlformats.org/officeDocument/2006/relationships/image" Target="../media/image77.png"/></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9.png"/><Relationship Id="rId18" Type="http://schemas.openxmlformats.org/officeDocument/2006/relationships/image" Target="../media/image76.svg"/><Relationship Id="rId3" Type="http://schemas.openxmlformats.org/officeDocument/2006/relationships/image" Target="../media/image3.jpeg"/><Relationship Id="rId7" Type="http://schemas.openxmlformats.org/officeDocument/2006/relationships/image" Target="../media/image78.svg"/><Relationship Id="rId12" Type="http://schemas.openxmlformats.org/officeDocument/2006/relationships/image" Target="../media/image81.png"/><Relationship Id="rId17" Type="http://schemas.openxmlformats.org/officeDocument/2006/relationships/image" Target="../media/image75.png"/><Relationship Id="rId2" Type="http://schemas.openxmlformats.org/officeDocument/2006/relationships/image" Target="../media/image2.png"/><Relationship Id="rId16" Type="http://schemas.openxmlformats.org/officeDocument/2006/relationships/image" Target="../media/image74.sv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72.svg"/><Relationship Id="rId5" Type="http://schemas.openxmlformats.org/officeDocument/2006/relationships/image" Target="../media/image68.svg"/><Relationship Id="rId15" Type="http://schemas.openxmlformats.org/officeDocument/2006/relationships/image" Target="../media/image73.png"/><Relationship Id="rId10" Type="http://schemas.openxmlformats.org/officeDocument/2006/relationships/image" Target="../media/image71.png"/><Relationship Id="rId4" Type="http://schemas.openxmlformats.org/officeDocument/2006/relationships/image" Target="../media/image67.png"/><Relationship Id="rId9" Type="http://schemas.openxmlformats.org/officeDocument/2006/relationships/image" Target="../media/image70.svg"/><Relationship Id="rId14" Type="http://schemas.openxmlformats.org/officeDocument/2006/relationships/image" Target="../media/image80.svg"/></Relationships>
</file>

<file path=ppt/slides/_rels/slide2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3.jpeg"/><Relationship Id="rId7" Type="http://schemas.openxmlformats.org/officeDocument/2006/relationships/image" Target="../media/image8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6.png"/><Relationship Id="rId7" Type="http://schemas.openxmlformats.org/officeDocument/2006/relationships/image" Target="../media/image8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89.sv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e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jpe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jpe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518"/>
            </a:stretch>
          </a:blipFill>
        </p:spPr>
      </p:sp>
      <p:sp>
        <p:nvSpPr>
          <p:cNvPr id="3" name="Freeform 3"/>
          <p:cNvSpPr/>
          <p:nvPr/>
        </p:nvSpPr>
        <p:spPr>
          <a:xfrm>
            <a:off x="14353646" y="388920"/>
            <a:ext cx="1645905" cy="1897296"/>
          </a:xfrm>
          <a:custGeom>
            <a:avLst/>
            <a:gdLst/>
            <a:ahLst/>
            <a:cxnLst/>
            <a:rect l="l" t="t" r="r" b="b"/>
            <a:pathLst>
              <a:path w="1645905" h="1897296">
                <a:moveTo>
                  <a:pt x="0" y="0"/>
                </a:moveTo>
                <a:lnTo>
                  <a:pt x="1645905" y="0"/>
                </a:lnTo>
                <a:lnTo>
                  <a:pt x="1645905" y="1897296"/>
                </a:lnTo>
                <a:lnTo>
                  <a:pt x="0" y="1897296"/>
                </a:lnTo>
                <a:lnTo>
                  <a:pt x="0" y="0"/>
                </a:lnTo>
                <a:close/>
              </a:path>
            </a:pathLst>
          </a:custGeom>
          <a:blipFill>
            <a:blip r:embed="rId3"/>
            <a:stretch>
              <a:fillRect/>
            </a:stretch>
          </a:blipFill>
        </p:spPr>
      </p:sp>
      <p:sp>
        <p:nvSpPr>
          <p:cNvPr id="4" name="Freeform 4"/>
          <p:cNvSpPr/>
          <p:nvPr/>
        </p:nvSpPr>
        <p:spPr>
          <a:xfrm>
            <a:off x="16299356" y="388920"/>
            <a:ext cx="1534246" cy="1829835"/>
          </a:xfrm>
          <a:custGeom>
            <a:avLst/>
            <a:gdLst/>
            <a:ahLst/>
            <a:cxnLst/>
            <a:rect l="l" t="t" r="r" b="b"/>
            <a:pathLst>
              <a:path w="1534246" h="1829835">
                <a:moveTo>
                  <a:pt x="0" y="0"/>
                </a:moveTo>
                <a:lnTo>
                  <a:pt x="1534246" y="0"/>
                </a:lnTo>
                <a:lnTo>
                  <a:pt x="1534246" y="1829835"/>
                </a:lnTo>
                <a:lnTo>
                  <a:pt x="0" y="1829835"/>
                </a:lnTo>
                <a:lnTo>
                  <a:pt x="0" y="0"/>
                </a:lnTo>
                <a:close/>
              </a:path>
            </a:pathLst>
          </a:custGeom>
          <a:blipFill>
            <a:blip r:embed="rId4"/>
            <a:stretch>
              <a:fillRect/>
            </a:stretch>
          </a:blipFill>
        </p:spPr>
      </p:sp>
      <p:sp>
        <p:nvSpPr>
          <p:cNvPr id="5" name="TextBox 5"/>
          <p:cNvSpPr txBox="1"/>
          <p:nvPr/>
        </p:nvSpPr>
        <p:spPr>
          <a:xfrm>
            <a:off x="1111216" y="4469617"/>
            <a:ext cx="11120092" cy="4531623"/>
          </a:xfrm>
          <a:prstGeom prst="rect">
            <a:avLst/>
          </a:prstGeom>
        </p:spPr>
        <p:txBody>
          <a:bodyPr lIns="0" tIns="0" rIns="0" bIns="0" rtlCol="0" anchor="t">
            <a:spAutoFit/>
          </a:bodyPr>
          <a:lstStyle/>
          <a:p>
            <a:pPr algn="l">
              <a:lnSpc>
                <a:spcPts val="8719"/>
              </a:lnSpc>
            </a:pPr>
            <a:r>
              <a:rPr lang="en-US" sz="7999" b="1">
                <a:solidFill>
                  <a:srgbClr val="EBE5E8"/>
                </a:solidFill>
                <a:latin typeface="Poppins Semi-Bold"/>
                <a:ea typeface="Poppins Semi-Bold"/>
                <a:cs typeface="Poppins Semi-Bold"/>
                <a:sym typeface="Poppins Semi-Bold"/>
              </a:rPr>
              <a:t>ArcGIS HUB as a Community Support Tool for Post-fire and Flood Events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1" cy="10287000"/>
          </a:xfrm>
          <a:custGeom>
            <a:avLst/>
            <a:gdLst/>
            <a:ahLst/>
            <a:cxnLst/>
            <a:rect l="l" t="t" r="r" b="b"/>
            <a:pathLst>
              <a:path w="19033581" h="10706389">
                <a:moveTo>
                  <a:pt x="0" y="0"/>
                </a:moveTo>
                <a:lnTo>
                  <a:pt x="19033581" y="0"/>
                </a:lnTo>
                <a:lnTo>
                  <a:pt x="19033581" y="10706389"/>
                </a:lnTo>
                <a:lnTo>
                  <a:pt x="0" y="10706389"/>
                </a:lnTo>
                <a:lnTo>
                  <a:pt x="0" y="0"/>
                </a:lnTo>
                <a:close/>
              </a:path>
            </a:pathLst>
          </a:custGeom>
          <a:blipFill>
            <a:blip r:embed="rId2"/>
            <a:stretch>
              <a:fillRect l="-1" t="-7547" r="-4076" b="1"/>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9391460" h="10907696">
                <a:moveTo>
                  <a:pt x="0" y="0"/>
                </a:moveTo>
                <a:lnTo>
                  <a:pt x="19391460" y="0"/>
                </a:lnTo>
                <a:lnTo>
                  <a:pt x="19391460" y="10907696"/>
                </a:lnTo>
                <a:lnTo>
                  <a:pt x="0" y="10907696"/>
                </a:lnTo>
                <a:lnTo>
                  <a:pt x="0" y="0"/>
                </a:lnTo>
                <a:close/>
              </a:path>
            </a:pathLst>
          </a:custGeom>
          <a:blipFill>
            <a:blip r:embed="rId2"/>
            <a:stretch>
              <a:fillRect t="-6033" r="-6034" b="-1885"/>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8288001" cy="10287000"/>
          </a:xfrm>
          <a:custGeom>
            <a:avLst/>
            <a:gdLst/>
            <a:ahLst/>
            <a:cxnLst/>
            <a:rect l="l" t="t" r="r" b="b"/>
            <a:pathLst>
              <a:path w="20067944" h="11083502">
                <a:moveTo>
                  <a:pt x="0" y="0"/>
                </a:moveTo>
                <a:lnTo>
                  <a:pt x="20067944" y="0"/>
                </a:lnTo>
                <a:lnTo>
                  <a:pt x="20067944" y="11083502"/>
                </a:lnTo>
                <a:lnTo>
                  <a:pt x="0" y="11083502"/>
                </a:lnTo>
                <a:lnTo>
                  <a:pt x="0" y="0"/>
                </a:lnTo>
                <a:close/>
              </a:path>
            </a:pathLst>
          </a:custGeom>
          <a:blipFill>
            <a:blip r:embed="rId2"/>
            <a:stretch>
              <a:fillRect l="-209" t="-7037" r="-9524" b="-5621"/>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9540576" h="10991574">
                <a:moveTo>
                  <a:pt x="0" y="0"/>
                </a:moveTo>
                <a:lnTo>
                  <a:pt x="19540576" y="0"/>
                </a:lnTo>
                <a:lnTo>
                  <a:pt x="19540576" y="10991574"/>
                </a:lnTo>
                <a:lnTo>
                  <a:pt x="0" y="10991574"/>
                </a:lnTo>
                <a:lnTo>
                  <a:pt x="0" y="0"/>
                </a:lnTo>
                <a:close/>
              </a:path>
            </a:pathLst>
          </a:custGeom>
          <a:blipFill>
            <a:blip r:embed="rId2"/>
            <a:stretch>
              <a:fillRect l="1" t="-6849" r="-6849" b="-3325"/>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405429" h="11388359">
                <a:moveTo>
                  <a:pt x="0" y="0"/>
                </a:moveTo>
                <a:lnTo>
                  <a:pt x="18405429" y="0"/>
                </a:lnTo>
                <a:lnTo>
                  <a:pt x="18405429" y="11388359"/>
                </a:lnTo>
                <a:lnTo>
                  <a:pt x="0" y="11388359"/>
                </a:lnTo>
                <a:lnTo>
                  <a:pt x="0" y="0"/>
                </a:lnTo>
                <a:close/>
              </a:path>
            </a:pathLst>
          </a:custGeom>
          <a:blipFill>
            <a:blip r:embed="rId2"/>
            <a:stretch>
              <a:fillRect l="-642" t="-7990" b="-2716"/>
            </a:stretch>
          </a:blipFill>
        </p:spPr>
        <p:txBody>
          <a:bodyPr/>
          <a:lstStyle/>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8288000" cy="10287000"/>
          </a:xfrm>
          <a:custGeom>
            <a:avLst/>
            <a:gdLst/>
            <a:ahLst/>
            <a:cxnLst/>
            <a:rect l="l" t="t" r="r" b="b"/>
            <a:pathLst>
              <a:path w="18379579" h="10384462">
                <a:moveTo>
                  <a:pt x="0" y="0"/>
                </a:moveTo>
                <a:lnTo>
                  <a:pt x="18379579" y="0"/>
                </a:lnTo>
                <a:lnTo>
                  <a:pt x="18379579" y="10384462"/>
                </a:lnTo>
                <a:lnTo>
                  <a:pt x="0" y="10384462"/>
                </a:lnTo>
                <a:lnTo>
                  <a:pt x="0" y="0"/>
                </a:lnTo>
                <a:close/>
              </a:path>
            </a:pathLst>
          </a:custGeom>
          <a:blipFill>
            <a:blip r:embed="rId2"/>
            <a:stretch>
              <a:fillRect l="-209" r="-293" b="-947"/>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8288000" cy="10287000"/>
          </a:xfrm>
          <a:custGeom>
            <a:avLst/>
            <a:gdLst/>
            <a:ahLst/>
            <a:cxnLst/>
            <a:rect l="l" t="t" r="r" b="b"/>
            <a:pathLst>
              <a:path w="18288000" h="10885793">
                <a:moveTo>
                  <a:pt x="0" y="0"/>
                </a:moveTo>
                <a:lnTo>
                  <a:pt x="18288000" y="0"/>
                </a:lnTo>
                <a:lnTo>
                  <a:pt x="18288000" y="10885793"/>
                </a:lnTo>
                <a:lnTo>
                  <a:pt x="0" y="10885793"/>
                </a:lnTo>
                <a:lnTo>
                  <a:pt x="0" y="0"/>
                </a:lnTo>
                <a:close/>
              </a:path>
            </a:pathLst>
          </a:custGeom>
          <a:blipFill>
            <a:blip r:embed="rId2"/>
            <a:stretch>
              <a:fillRect t="-1631" b="-6146"/>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1041380">
                <a:moveTo>
                  <a:pt x="0" y="0"/>
                </a:moveTo>
                <a:lnTo>
                  <a:pt x="18288000" y="0"/>
                </a:lnTo>
                <a:lnTo>
                  <a:pt x="18288000" y="11041380"/>
                </a:lnTo>
                <a:lnTo>
                  <a:pt x="0" y="11041380"/>
                </a:lnTo>
                <a:lnTo>
                  <a:pt x="0" y="0"/>
                </a:lnTo>
                <a:close/>
              </a:path>
            </a:pathLst>
          </a:custGeom>
          <a:blipFill>
            <a:blip r:embed="rId2"/>
            <a:stretch>
              <a:fillRect b="-7333"/>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1333"/>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30642" y="1713628"/>
            <a:ext cx="4027967" cy="4027967"/>
            <a:chOff x="0" y="0"/>
            <a:chExt cx="5370622" cy="5370622"/>
          </a:xfrm>
        </p:grpSpPr>
        <p:pic>
          <p:nvPicPr>
            <p:cNvPr id="3" name="Picture 3"/>
            <p:cNvPicPr>
              <a:picLocks noChangeAspect="1"/>
            </p:cNvPicPr>
            <p:nvPr/>
          </p:nvPicPr>
          <p:blipFill>
            <a:blip r:embed="rId2"/>
            <a:srcRect l="13326" r="12496" b="1336"/>
            <a:stretch>
              <a:fillRect/>
            </a:stretch>
          </p:blipFill>
          <p:spPr>
            <a:xfrm>
              <a:off x="0" y="0"/>
              <a:ext cx="5370622" cy="5370622"/>
            </a:xfrm>
            <a:prstGeom prst="rect">
              <a:avLst/>
            </a:prstGeom>
          </p:spPr>
        </p:pic>
      </p:grpSp>
      <p:grpSp>
        <p:nvGrpSpPr>
          <p:cNvPr id="4" name="Group 4"/>
          <p:cNvGrpSpPr/>
          <p:nvPr/>
        </p:nvGrpSpPr>
        <p:grpSpPr>
          <a:xfrm>
            <a:off x="10030642" y="5915262"/>
            <a:ext cx="4027967" cy="4027967"/>
            <a:chOff x="0" y="0"/>
            <a:chExt cx="5370622" cy="5370622"/>
          </a:xfrm>
        </p:grpSpPr>
        <p:pic>
          <p:nvPicPr>
            <p:cNvPr id="5" name="Picture 5"/>
            <p:cNvPicPr>
              <a:picLocks noChangeAspect="1"/>
            </p:cNvPicPr>
            <p:nvPr/>
          </p:nvPicPr>
          <p:blipFill>
            <a:blip r:embed="rId3"/>
            <a:srcRect t="12413" b="12413"/>
            <a:stretch>
              <a:fillRect/>
            </a:stretch>
          </p:blipFill>
          <p:spPr>
            <a:xfrm>
              <a:off x="0" y="0"/>
              <a:ext cx="5370622" cy="5370622"/>
            </a:xfrm>
            <a:prstGeom prst="rect">
              <a:avLst/>
            </a:prstGeom>
          </p:spPr>
        </p:pic>
      </p:grpSp>
      <p:grpSp>
        <p:nvGrpSpPr>
          <p:cNvPr id="6" name="Group 6"/>
          <p:cNvGrpSpPr/>
          <p:nvPr/>
        </p:nvGrpSpPr>
        <p:grpSpPr>
          <a:xfrm>
            <a:off x="14260033" y="1713628"/>
            <a:ext cx="4027967" cy="4027967"/>
            <a:chOff x="0" y="0"/>
            <a:chExt cx="5370622" cy="5370622"/>
          </a:xfrm>
        </p:grpSpPr>
        <p:pic>
          <p:nvPicPr>
            <p:cNvPr id="7" name="Picture 7"/>
            <p:cNvPicPr>
              <a:picLocks noChangeAspect="1"/>
            </p:cNvPicPr>
            <p:nvPr/>
          </p:nvPicPr>
          <p:blipFill>
            <a:blip r:embed="rId4"/>
            <a:srcRect l="12945" r="12945"/>
            <a:stretch>
              <a:fillRect/>
            </a:stretch>
          </p:blipFill>
          <p:spPr>
            <a:xfrm>
              <a:off x="0" y="0"/>
              <a:ext cx="5370622" cy="5370622"/>
            </a:xfrm>
            <a:prstGeom prst="rect">
              <a:avLst/>
            </a:prstGeom>
          </p:spPr>
        </p:pic>
      </p:grpSp>
      <p:grpSp>
        <p:nvGrpSpPr>
          <p:cNvPr id="8" name="Group 8"/>
          <p:cNvGrpSpPr/>
          <p:nvPr/>
        </p:nvGrpSpPr>
        <p:grpSpPr>
          <a:xfrm>
            <a:off x="14260033" y="5915262"/>
            <a:ext cx="4027967" cy="4027967"/>
            <a:chOff x="0" y="0"/>
            <a:chExt cx="5370622" cy="5370622"/>
          </a:xfrm>
        </p:grpSpPr>
        <p:pic>
          <p:nvPicPr>
            <p:cNvPr id="9" name="Picture 9"/>
            <p:cNvPicPr>
              <a:picLocks noChangeAspect="1"/>
            </p:cNvPicPr>
            <p:nvPr/>
          </p:nvPicPr>
          <p:blipFill>
            <a:blip r:embed="rId5"/>
            <a:srcRect l="3529" r="3529"/>
            <a:stretch>
              <a:fillRect/>
            </a:stretch>
          </p:blipFill>
          <p:spPr>
            <a:xfrm>
              <a:off x="0" y="0"/>
              <a:ext cx="5370622" cy="5370622"/>
            </a:xfrm>
            <a:prstGeom prst="rect">
              <a:avLst/>
            </a:prstGeom>
          </p:spPr>
        </p:pic>
      </p:grpSp>
      <p:grpSp>
        <p:nvGrpSpPr>
          <p:cNvPr id="10" name="Group 10"/>
          <p:cNvGrpSpPr/>
          <p:nvPr/>
        </p:nvGrpSpPr>
        <p:grpSpPr>
          <a:xfrm>
            <a:off x="0" y="0"/>
            <a:ext cx="18288000" cy="1465745"/>
            <a:chOff x="0" y="0"/>
            <a:chExt cx="4290446" cy="343870"/>
          </a:xfrm>
        </p:grpSpPr>
        <p:sp>
          <p:nvSpPr>
            <p:cNvPr id="11" name="Freeform 11"/>
            <p:cNvSpPr/>
            <p:nvPr/>
          </p:nvSpPr>
          <p:spPr>
            <a:xfrm>
              <a:off x="0" y="0"/>
              <a:ext cx="4290446" cy="343870"/>
            </a:xfrm>
            <a:custGeom>
              <a:avLst/>
              <a:gdLst/>
              <a:ahLst/>
              <a:cxnLst/>
              <a:rect l="l" t="t" r="r" b="b"/>
              <a:pathLst>
                <a:path w="4290446" h="343870">
                  <a:moveTo>
                    <a:pt x="0" y="0"/>
                  </a:moveTo>
                  <a:lnTo>
                    <a:pt x="4290446" y="0"/>
                  </a:lnTo>
                  <a:lnTo>
                    <a:pt x="4290446" y="343870"/>
                  </a:lnTo>
                  <a:lnTo>
                    <a:pt x="0" y="343870"/>
                  </a:lnTo>
                  <a:close/>
                </a:path>
              </a:pathLst>
            </a:custGeom>
            <a:solidFill>
              <a:srgbClr val="1E4541"/>
            </a:solidFill>
          </p:spPr>
        </p:sp>
        <p:sp>
          <p:nvSpPr>
            <p:cNvPr id="12" name="TextBox 12"/>
            <p:cNvSpPr txBox="1"/>
            <p:nvPr/>
          </p:nvSpPr>
          <p:spPr>
            <a:xfrm>
              <a:off x="0" y="-38100"/>
              <a:ext cx="4290446" cy="38197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405521">
            <a:off x="5033460" y="4185503"/>
            <a:ext cx="3805380" cy="5410626"/>
          </a:xfrm>
          <a:custGeom>
            <a:avLst/>
            <a:gdLst/>
            <a:ahLst/>
            <a:cxnLst/>
            <a:rect l="l" t="t" r="r" b="b"/>
            <a:pathLst>
              <a:path w="3805380" h="5410626">
                <a:moveTo>
                  <a:pt x="0" y="0"/>
                </a:moveTo>
                <a:lnTo>
                  <a:pt x="3805379" y="0"/>
                </a:lnTo>
                <a:lnTo>
                  <a:pt x="3805379" y="5410627"/>
                </a:lnTo>
                <a:lnTo>
                  <a:pt x="0" y="5410627"/>
                </a:lnTo>
                <a:lnTo>
                  <a:pt x="0" y="0"/>
                </a:lnTo>
                <a:close/>
              </a:path>
            </a:pathLst>
          </a:custGeom>
          <a:blipFill>
            <a:blip r:embed="rId6"/>
            <a:stretch>
              <a:fillRect/>
            </a:stretch>
          </a:blipFill>
        </p:spPr>
      </p:sp>
      <p:sp>
        <p:nvSpPr>
          <p:cNvPr id="14" name="Freeform 14"/>
          <p:cNvSpPr/>
          <p:nvPr/>
        </p:nvSpPr>
        <p:spPr>
          <a:xfrm rot="549815">
            <a:off x="1320149" y="4609393"/>
            <a:ext cx="3786494" cy="5410626"/>
          </a:xfrm>
          <a:custGeom>
            <a:avLst/>
            <a:gdLst/>
            <a:ahLst/>
            <a:cxnLst/>
            <a:rect l="l" t="t" r="r" b="b"/>
            <a:pathLst>
              <a:path w="3786494" h="5410626">
                <a:moveTo>
                  <a:pt x="0" y="0"/>
                </a:moveTo>
                <a:lnTo>
                  <a:pt x="3786495" y="0"/>
                </a:lnTo>
                <a:lnTo>
                  <a:pt x="3786495" y="5410626"/>
                </a:lnTo>
                <a:lnTo>
                  <a:pt x="0" y="5410626"/>
                </a:lnTo>
                <a:lnTo>
                  <a:pt x="0" y="0"/>
                </a:lnTo>
                <a:close/>
              </a:path>
            </a:pathLst>
          </a:custGeom>
          <a:blipFill>
            <a:blip r:embed="rId7"/>
            <a:stretch>
              <a:fillRect/>
            </a:stretch>
          </a:blipFill>
          <a:ln cap="sq">
            <a:noFill/>
            <a:prstDash val="solid"/>
            <a:miter/>
          </a:ln>
        </p:spPr>
      </p:sp>
      <p:sp>
        <p:nvSpPr>
          <p:cNvPr id="15" name="TextBox 15"/>
          <p:cNvSpPr txBox="1"/>
          <p:nvPr/>
        </p:nvSpPr>
        <p:spPr>
          <a:xfrm>
            <a:off x="321769" y="267735"/>
            <a:ext cx="13875300" cy="844550"/>
          </a:xfrm>
          <a:prstGeom prst="rect">
            <a:avLst/>
          </a:prstGeom>
        </p:spPr>
        <p:txBody>
          <a:bodyPr lIns="0" tIns="0" rIns="0" bIns="0" rtlCol="0" anchor="t">
            <a:spAutoFit/>
          </a:bodyPr>
          <a:lstStyle/>
          <a:p>
            <a:pPr algn="l">
              <a:lnSpc>
                <a:spcPts val="6400"/>
              </a:lnSpc>
            </a:pPr>
            <a:r>
              <a:rPr lang="en-US" sz="5000" b="1">
                <a:solidFill>
                  <a:srgbClr val="EBE5E8"/>
                </a:solidFill>
                <a:latin typeface="Poppins Bold"/>
                <a:ea typeface="Poppins Bold"/>
                <a:cs typeface="Poppins Bold"/>
                <a:sym typeface="Poppins Bold"/>
              </a:rPr>
              <a:t>Community Workshops</a:t>
            </a:r>
          </a:p>
        </p:txBody>
      </p:sp>
      <p:sp>
        <p:nvSpPr>
          <p:cNvPr id="16" name="TextBox 16"/>
          <p:cNvSpPr txBox="1"/>
          <p:nvPr/>
        </p:nvSpPr>
        <p:spPr>
          <a:xfrm>
            <a:off x="321769" y="1831602"/>
            <a:ext cx="9393628" cy="2106854"/>
          </a:xfrm>
          <a:prstGeom prst="rect">
            <a:avLst/>
          </a:prstGeom>
        </p:spPr>
        <p:txBody>
          <a:bodyPr lIns="0" tIns="0" rIns="0" bIns="0" rtlCol="0" anchor="t">
            <a:spAutoFit/>
          </a:bodyPr>
          <a:lstStyle/>
          <a:p>
            <a:pPr marL="0" lvl="0" indent="0" algn="l">
              <a:lnSpc>
                <a:spcPts val="3327"/>
              </a:lnSpc>
              <a:spcBef>
                <a:spcPct val="0"/>
              </a:spcBef>
            </a:pPr>
            <a:r>
              <a:rPr lang="en-US" sz="2599" b="1">
                <a:solidFill>
                  <a:srgbClr val="1E4541"/>
                </a:solidFill>
                <a:latin typeface="Poppins Medium"/>
                <a:ea typeface="Poppins Medium"/>
                <a:cs typeface="Poppins Medium"/>
                <a:sym typeface="Poppins Medium"/>
              </a:rPr>
              <a:t>Luna CC and NMFWRI brought in experts in Post-fire Land Restoration and Wildfire Resiliency to host free community workshops. Topics included erosion control, contour felling, reseeding, post-fire forest thinning, arroyo restoration, and managing burned forests.</a:t>
            </a:r>
          </a:p>
        </p:txBody>
      </p:sp>
      <p:grpSp>
        <p:nvGrpSpPr>
          <p:cNvPr id="17" name="Group 17"/>
          <p:cNvGrpSpPr/>
          <p:nvPr/>
        </p:nvGrpSpPr>
        <p:grpSpPr>
          <a:xfrm>
            <a:off x="16079893" y="183687"/>
            <a:ext cx="2010628" cy="1111962"/>
            <a:chOff x="0" y="0"/>
            <a:chExt cx="2680837" cy="1482616"/>
          </a:xfrm>
        </p:grpSpPr>
        <p:sp>
          <p:nvSpPr>
            <p:cNvPr id="18" name="Freeform 18"/>
            <p:cNvSpPr/>
            <p:nvPr/>
          </p:nvSpPr>
          <p:spPr>
            <a:xfrm>
              <a:off x="0" y="13893"/>
              <a:ext cx="1274118" cy="1468724"/>
            </a:xfrm>
            <a:custGeom>
              <a:avLst/>
              <a:gdLst/>
              <a:ahLst/>
              <a:cxnLst/>
              <a:rect l="l" t="t" r="r" b="b"/>
              <a:pathLst>
                <a:path w="1274118" h="1468724">
                  <a:moveTo>
                    <a:pt x="0" y="0"/>
                  </a:moveTo>
                  <a:lnTo>
                    <a:pt x="1274118" y="0"/>
                  </a:lnTo>
                  <a:lnTo>
                    <a:pt x="1274118" y="1468723"/>
                  </a:lnTo>
                  <a:lnTo>
                    <a:pt x="0" y="1468723"/>
                  </a:lnTo>
                  <a:lnTo>
                    <a:pt x="0" y="0"/>
                  </a:lnTo>
                  <a:close/>
                </a:path>
              </a:pathLst>
            </a:custGeom>
            <a:blipFill>
              <a:blip r:embed="rId8"/>
              <a:stretch>
                <a:fillRect/>
              </a:stretch>
            </a:blipFill>
          </p:spPr>
        </p:sp>
        <p:sp>
          <p:nvSpPr>
            <p:cNvPr id="19" name="Freeform 19"/>
            <p:cNvSpPr/>
            <p:nvPr/>
          </p:nvSpPr>
          <p:spPr>
            <a:xfrm>
              <a:off x="1470942" y="0"/>
              <a:ext cx="1209895" cy="1442994"/>
            </a:xfrm>
            <a:custGeom>
              <a:avLst/>
              <a:gdLst/>
              <a:ahLst/>
              <a:cxnLst/>
              <a:rect l="l" t="t" r="r" b="b"/>
              <a:pathLst>
                <a:path w="1209895" h="1442994">
                  <a:moveTo>
                    <a:pt x="0" y="0"/>
                  </a:moveTo>
                  <a:lnTo>
                    <a:pt x="1209895" y="0"/>
                  </a:lnTo>
                  <a:lnTo>
                    <a:pt x="1209895" y="1442994"/>
                  </a:lnTo>
                  <a:lnTo>
                    <a:pt x="0" y="1442994"/>
                  </a:lnTo>
                  <a:lnTo>
                    <a:pt x="0" y="0"/>
                  </a:lnTo>
                  <a:close/>
                </a:path>
              </a:pathLst>
            </a:custGeom>
            <a:blipFill>
              <a:blip r:embed="rId9"/>
              <a:stretch>
                <a:fillRect/>
              </a:stretch>
            </a:blip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03416" y="1407295"/>
            <a:ext cx="2984930" cy="4359387"/>
            <a:chOff x="0" y="0"/>
            <a:chExt cx="700278" cy="1022732"/>
          </a:xfrm>
        </p:grpSpPr>
        <p:sp>
          <p:nvSpPr>
            <p:cNvPr id="3" name="Freeform 3"/>
            <p:cNvSpPr/>
            <p:nvPr/>
          </p:nvSpPr>
          <p:spPr>
            <a:xfrm>
              <a:off x="0" y="0"/>
              <a:ext cx="700278" cy="1022732"/>
            </a:xfrm>
            <a:custGeom>
              <a:avLst/>
              <a:gdLst/>
              <a:ahLst/>
              <a:cxnLst/>
              <a:rect l="l" t="t" r="r" b="b"/>
              <a:pathLst>
                <a:path w="700278" h="1022732">
                  <a:moveTo>
                    <a:pt x="38905" y="0"/>
                  </a:moveTo>
                  <a:lnTo>
                    <a:pt x="661373" y="0"/>
                  </a:lnTo>
                  <a:cubicBezTo>
                    <a:pt x="671691" y="0"/>
                    <a:pt x="681587" y="4099"/>
                    <a:pt x="688883" y="11395"/>
                  </a:cubicBezTo>
                  <a:cubicBezTo>
                    <a:pt x="696179" y="18691"/>
                    <a:pt x="700278" y="28587"/>
                    <a:pt x="700278" y="38905"/>
                  </a:cubicBezTo>
                  <a:lnTo>
                    <a:pt x="700278" y="983827"/>
                  </a:lnTo>
                  <a:cubicBezTo>
                    <a:pt x="700278" y="994145"/>
                    <a:pt x="696179" y="1004040"/>
                    <a:pt x="688883" y="1011337"/>
                  </a:cubicBezTo>
                  <a:cubicBezTo>
                    <a:pt x="681587" y="1018633"/>
                    <a:pt x="671691" y="1022732"/>
                    <a:pt x="661373" y="1022732"/>
                  </a:cubicBezTo>
                  <a:lnTo>
                    <a:pt x="38905" y="1022732"/>
                  </a:lnTo>
                  <a:cubicBezTo>
                    <a:pt x="28587" y="1022732"/>
                    <a:pt x="18691" y="1018633"/>
                    <a:pt x="11395" y="1011337"/>
                  </a:cubicBezTo>
                  <a:cubicBezTo>
                    <a:pt x="4099" y="1004040"/>
                    <a:pt x="0" y="994145"/>
                    <a:pt x="0" y="983827"/>
                  </a:cubicBezTo>
                  <a:lnTo>
                    <a:pt x="0" y="38905"/>
                  </a:lnTo>
                  <a:cubicBezTo>
                    <a:pt x="0" y="28587"/>
                    <a:pt x="4099" y="18691"/>
                    <a:pt x="11395" y="11395"/>
                  </a:cubicBezTo>
                  <a:cubicBezTo>
                    <a:pt x="18691" y="4099"/>
                    <a:pt x="28587" y="0"/>
                    <a:pt x="38905" y="0"/>
                  </a:cubicBezTo>
                  <a:close/>
                </a:path>
              </a:pathLst>
            </a:custGeom>
            <a:solidFill>
              <a:srgbClr val="EBE5E8"/>
            </a:solidFill>
          </p:spPr>
        </p:sp>
        <p:sp>
          <p:nvSpPr>
            <p:cNvPr id="4" name="TextBox 4"/>
            <p:cNvSpPr txBox="1"/>
            <p:nvPr/>
          </p:nvSpPr>
          <p:spPr>
            <a:xfrm>
              <a:off x="0" y="-38100"/>
              <a:ext cx="700278" cy="106083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585530" y="1814954"/>
            <a:ext cx="2220700" cy="2402627"/>
            <a:chOff x="0" y="0"/>
            <a:chExt cx="2960933" cy="3203502"/>
          </a:xfrm>
        </p:grpSpPr>
        <p:pic>
          <p:nvPicPr>
            <p:cNvPr id="6" name="Picture 6"/>
            <p:cNvPicPr>
              <a:picLocks noChangeAspect="1"/>
            </p:cNvPicPr>
            <p:nvPr/>
          </p:nvPicPr>
          <p:blipFill>
            <a:blip r:embed="rId2"/>
            <a:srcRect l="3785" r="3785"/>
            <a:stretch>
              <a:fillRect/>
            </a:stretch>
          </p:blipFill>
          <p:spPr>
            <a:xfrm>
              <a:off x="0" y="0"/>
              <a:ext cx="2960933" cy="3203502"/>
            </a:xfrm>
            <a:prstGeom prst="rect">
              <a:avLst/>
            </a:prstGeom>
          </p:spPr>
        </p:pic>
      </p:grpSp>
      <p:grpSp>
        <p:nvGrpSpPr>
          <p:cNvPr id="7" name="Group 7"/>
          <p:cNvGrpSpPr/>
          <p:nvPr/>
        </p:nvGrpSpPr>
        <p:grpSpPr>
          <a:xfrm>
            <a:off x="4428480" y="1407295"/>
            <a:ext cx="2984930" cy="4359387"/>
            <a:chOff x="0" y="0"/>
            <a:chExt cx="700278" cy="1022732"/>
          </a:xfrm>
        </p:grpSpPr>
        <p:sp>
          <p:nvSpPr>
            <p:cNvPr id="8" name="Freeform 8"/>
            <p:cNvSpPr/>
            <p:nvPr/>
          </p:nvSpPr>
          <p:spPr>
            <a:xfrm>
              <a:off x="0" y="0"/>
              <a:ext cx="700278" cy="1022732"/>
            </a:xfrm>
            <a:custGeom>
              <a:avLst/>
              <a:gdLst/>
              <a:ahLst/>
              <a:cxnLst/>
              <a:rect l="l" t="t" r="r" b="b"/>
              <a:pathLst>
                <a:path w="700278" h="1022732">
                  <a:moveTo>
                    <a:pt x="38905" y="0"/>
                  </a:moveTo>
                  <a:lnTo>
                    <a:pt x="661373" y="0"/>
                  </a:lnTo>
                  <a:cubicBezTo>
                    <a:pt x="671691" y="0"/>
                    <a:pt x="681587" y="4099"/>
                    <a:pt x="688883" y="11395"/>
                  </a:cubicBezTo>
                  <a:cubicBezTo>
                    <a:pt x="696179" y="18691"/>
                    <a:pt x="700278" y="28587"/>
                    <a:pt x="700278" y="38905"/>
                  </a:cubicBezTo>
                  <a:lnTo>
                    <a:pt x="700278" y="983827"/>
                  </a:lnTo>
                  <a:cubicBezTo>
                    <a:pt x="700278" y="994145"/>
                    <a:pt x="696179" y="1004040"/>
                    <a:pt x="688883" y="1011337"/>
                  </a:cubicBezTo>
                  <a:cubicBezTo>
                    <a:pt x="681587" y="1018633"/>
                    <a:pt x="671691" y="1022732"/>
                    <a:pt x="661373" y="1022732"/>
                  </a:cubicBezTo>
                  <a:lnTo>
                    <a:pt x="38905" y="1022732"/>
                  </a:lnTo>
                  <a:cubicBezTo>
                    <a:pt x="28587" y="1022732"/>
                    <a:pt x="18691" y="1018633"/>
                    <a:pt x="11395" y="1011337"/>
                  </a:cubicBezTo>
                  <a:cubicBezTo>
                    <a:pt x="4099" y="1004040"/>
                    <a:pt x="0" y="994145"/>
                    <a:pt x="0" y="983827"/>
                  </a:cubicBezTo>
                  <a:lnTo>
                    <a:pt x="0" y="38905"/>
                  </a:lnTo>
                  <a:cubicBezTo>
                    <a:pt x="0" y="28587"/>
                    <a:pt x="4099" y="18691"/>
                    <a:pt x="11395" y="11395"/>
                  </a:cubicBezTo>
                  <a:cubicBezTo>
                    <a:pt x="18691" y="4099"/>
                    <a:pt x="28587" y="0"/>
                    <a:pt x="38905" y="0"/>
                  </a:cubicBezTo>
                  <a:close/>
                </a:path>
              </a:pathLst>
            </a:custGeom>
            <a:solidFill>
              <a:srgbClr val="EBE5E8"/>
            </a:solidFill>
          </p:spPr>
        </p:sp>
        <p:sp>
          <p:nvSpPr>
            <p:cNvPr id="9" name="TextBox 9"/>
            <p:cNvSpPr txBox="1"/>
            <p:nvPr/>
          </p:nvSpPr>
          <p:spPr>
            <a:xfrm>
              <a:off x="0" y="-38100"/>
              <a:ext cx="700278" cy="1060832"/>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810595" y="1814954"/>
            <a:ext cx="2220700" cy="2402627"/>
            <a:chOff x="0" y="0"/>
            <a:chExt cx="2960933" cy="3203502"/>
          </a:xfrm>
        </p:grpSpPr>
        <p:pic>
          <p:nvPicPr>
            <p:cNvPr id="11" name="Picture 11"/>
            <p:cNvPicPr>
              <a:picLocks noChangeAspect="1"/>
            </p:cNvPicPr>
            <p:nvPr/>
          </p:nvPicPr>
          <p:blipFill>
            <a:blip r:embed="rId3"/>
            <a:srcRect l="3785" r="3785"/>
            <a:stretch>
              <a:fillRect/>
            </a:stretch>
          </p:blipFill>
          <p:spPr>
            <a:xfrm>
              <a:off x="0" y="0"/>
              <a:ext cx="2960933" cy="3203502"/>
            </a:xfrm>
            <a:prstGeom prst="rect">
              <a:avLst/>
            </a:prstGeom>
          </p:spPr>
        </p:pic>
      </p:grpSp>
      <p:grpSp>
        <p:nvGrpSpPr>
          <p:cNvPr id="12" name="Group 12"/>
          <p:cNvGrpSpPr/>
          <p:nvPr/>
        </p:nvGrpSpPr>
        <p:grpSpPr>
          <a:xfrm>
            <a:off x="7653545" y="1407295"/>
            <a:ext cx="2984930" cy="4359387"/>
            <a:chOff x="0" y="0"/>
            <a:chExt cx="700278" cy="1022732"/>
          </a:xfrm>
        </p:grpSpPr>
        <p:sp>
          <p:nvSpPr>
            <p:cNvPr id="13" name="Freeform 13"/>
            <p:cNvSpPr/>
            <p:nvPr/>
          </p:nvSpPr>
          <p:spPr>
            <a:xfrm>
              <a:off x="0" y="0"/>
              <a:ext cx="700278" cy="1022732"/>
            </a:xfrm>
            <a:custGeom>
              <a:avLst/>
              <a:gdLst/>
              <a:ahLst/>
              <a:cxnLst/>
              <a:rect l="l" t="t" r="r" b="b"/>
              <a:pathLst>
                <a:path w="700278" h="1022732">
                  <a:moveTo>
                    <a:pt x="38905" y="0"/>
                  </a:moveTo>
                  <a:lnTo>
                    <a:pt x="661373" y="0"/>
                  </a:lnTo>
                  <a:cubicBezTo>
                    <a:pt x="671691" y="0"/>
                    <a:pt x="681587" y="4099"/>
                    <a:pt x="688883" y="11395"/>
                  </a:cubicBezTo>
                  <a:cubicBezTo>
                    <a:pt x="696179" y="18691"/>
                    <a:pt x="700278" y="28587"/>
                    <a:pt x="700278" y="38905"/>
                  </a:cubicBezTo>
                  <a:lnTo>
                    <a:pt x="700278" y="983827"/>
                  </a:lnTo>
                  <a:cubicBezTo>
                    <a:pt x="700278" y="994145"/>
                    <a:pt x="696179" y="1004040"/>
                    <a:pt x="688883" y="1011337"/>
                  </a:cubicBezTo>
                  <a:cubicBezTo>
                    <a:pt x="681587" y="1018633"/>
                    <a:pt x="671691" y="1022732"/>
                    <a:pt x="661373" y="1022732"/>
                  </a:cubicBezTo>
                  <a:lnTo>
                    <a:pt x="38905" y="1022732"/>
                  </a:lnTo>
                  <a:cubicBezTo>
                    <a:pt x="28587" y="1022732"/>
                    <a:pt x="18691" y="1018633"/>
                    <a:pt x="11395" y="1011337"/>
                  </a:cubicBezTo>
                  <a:cubicBezTo>
                    <a:pt x="4099" y="1004040"/>
                    <a:pt x="0" y="994145"/>
                    <a:pt x="0" y="983827"/>
                  </a:cubicBezTo>
                  <a:lnTo>
                    <a:pt x="0" y="38905"/>
                  </a:lnTo>
                  <a:cubicBezTo>
                    <a:pt x="0" y="28587"/>
                    <a:pt x="4099" y="18691"/>
                    <a:pt x="11395" y="11395"/>
                  </a:cubicBezTo>
                  <a:cubicBezTo>
                    <a:pt x="18691" y="4099"/>
                    <a:pt x="28587" y="0"/>
                    <a:pt x="38905" y="0"/>
                  </a:cubicBezTo>
                  <a:close/>
                </a:path>
              </a:pathLst>
            </a:custGeom>
            <a:solidFill>
              <a:srgbClr val="EBE5E8"/>
            </a:solidFill>
          </p:spPr>
        </p:sp>
        <p:sp>
          <p:nvSpPr>
            <p:cNvPr id="14" name="TextBox 14"/>
            <p:cNvSpPr txBox="1"/>
            <p:nvPr/>
          </p:nvSpPr>
          <p:spPr>
            <a:xfrm>
              <a:off x="0" y="-38100"/>
              <a:ext cx="700278" cy="1060832"/>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8033650" y="1814954"/>
            <a:ext cx="2220700" cy="2402627"/>
            <a:chOff x="0" y="0"/>
            <a:chExt cx="2960933" cy="3203502"/>
          </a:xfrm>
        </p:grpSpPr>
        <p:pic>
          <p:nvPicPr>
            <p:cNvPr id="16" name="Picture 16"/>
            <p:cNvPicPr>
              <a:picLocks noChangeAspect="1"/>
            </p:cNvPicPr>
            <p:nvPr/>
          </p:nvPicPr>
          <p:blipFill>
            <a:blip r:embed="rId4"/>
            <a:srcRect l="3845" r="3845"/>
            <a:stretch>
              <a:fillRect/>
            </a:stretch>
          </p:blipFill>
          <p:spPr>
            <a:xfrm>
              <a:off x="0" y="0"/>
              <a:ext cx="2960933" cy="3203502"/>
            </a:xfrm>
            <a:prstGeom prst="rect">
              <a:avLst/>
            </a:prstGeom>
          </p:spPr>
        </p:pic>
      </p:grpSp>
      <p:grpSp>
        <p:nvGrpSpPr>
          <p:cNvPr id="17" name="Group 17"/>
          <p:cNvGrpSpPr/>
          <p:nvPr/>
        </p:nvGrpSpPr>
        <p:grpSpPr>
          <a:xfrm>
            <a:off x="10876600" y="1407295"/>
            <a:ext cx="2984930" cy="4359387"/>
            <a:chOff x="0" y="0"/>
            <a:chExt cx="700278" cy="1022732"/>
          </a:xfrm>
        </p:grpSpPr>
        <p:sp>
          <p:nvSpPr>
            <p:cNvPr id="18" name="Freeform 18"/>
            <p:cNvSpPr/>
            <p:nvPr/>
          </p:nvSpPr>
          <p:spPr>
            <a:xfrm>
              <a:off x="0" y="0"/>
              <a:ext cx="700278" cy="1022732"/>
            </a:xfrm>
            <a:custGeom>
              <a:avLst/>
              <a:gdLst/>
              <a:ahLst/>
              <a:cxnLst/>
              <a:rect l="l" t="t" r="r" b="b"/>
              <a:pathLst>
                <a:path w="700278" h="1022732">
                  <a:moveTo>
                    <a:pt x="38905" y="0"/>
                  </a:moveTo>
                  <a:lnTo>
                    <a:pt x="661373" y="0"/>
                  </a:lnTo>
                  <a:cubicBezTo>
                    <a:pt x="671691" y="0"/>
                    <a:pt x="681587" y="4099"/>
                    <a:pt x="688883" y="11395"/>
                  </a:cubicBezTo>
                  <a:cubicBezTo>
                    <a:pt x="696179" y="18691"/>
                    <a:pt x="700278" y="28587"/>
                    <a:pt x="700278" y="38905"/>
                  </a:cubicBezTo>
                  <a:lnTo>
                    <a:pt x="700278" y="983827"/>
                  </a:lnTo>
                  <a:cubicBezTo>
                    <a:pt x="700278" y="994145"/>
                    <a:pt x="696179" y="1004040"/>
                    <a:pt x="688883" y="1011337"/>
                  </a:cubicBezTo>
                  <a:cubicBezTo>
                    <a:pt x="681587" y="1018633"/>
                    <a:pt x="671691" y="1022732"/>
                    <a:pt x="661373" y="1022732"/>
                  </a:cubicBezTo>
                  <a:lnTo>
                    <a:pt x="38905" y="1022732"/>
                  </a:lnTo>
                  <a:cubicBezTo>
                    <a:pt x="28587" y="1022732"/>
                    <a:pt x="18691" y="1018633"/>
                    <a:pt x="11395" y="1011337"/>
                  </a:cubicBezTo>
                  <a:cubicBezTo>
                    <a:pt x="4099" y="1004040"/>
                    <a:pt x="0" y="994145"/>
                    <a:pt x="0" y="983827"/>
                  </a:cubicBezTo>
                  <a:lnTo>
                    <a:pt x="0" y="38905"/>
                  </a:lnTo>
                  <a:cubicBezTo>
                    <a:pt x="0" y="28587"/>
                    <a:pt x="4099" y="18691"/>
                    <a:pt x="11395" y="11395"/>
                  </a:cubicBezTo>
                  <a:cubicBezTo>
                    <a:pt x="18691" y="4099"/>
                    <a:pt x="28587" y="0"/>
                    <a:pt x="38905" y="0"/>
                  </a:cubicBezTo>
                  <a:close/>
                </a:path>
              </a:pathLst>
            </a:custGeom>
            <a:solidFill>
              <a:srgbClr val="EBE5E8"/>
            </a:solidFill>
          </p:spPr>
        </p:sp>
        <p:sp>
          <p:nvSpPr>
            <p:cNvPr id="19" name="TextBox 19"/>
            <p:cNvSpPr txBox="1"/>
            <p:nvPr/>
          </p:nvSpPr>
          <p:spPr>
            <a:xfrm>
              <a:off x="0" y="-38100"/>
              <a:ext cx="700278" cy="1060832"/>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1258715" y="1814954"/>
            <a:ext cx="2220700" cy="2402627"/>
            <a:chOff x="0" y="0"/>
            <a:chExt cx="2960933" cy="3203502"/>
          </a:xfrm>
        </p:grpSpPr>
        <p:pic>
          <p:nvPicPr>
            <p:cNvPr id="21" name="Picture 21"/>
            <p:cNvPicPr>
              <a:picLocks noChangeAspect="1"/>
            </p:cNvPicPr>
            <p:nvPr/>
          </p:nvPicPr>
          <p:blipFill>
            <a:blip r:embed="rId5"/>
            <a:srcRect l="3845" r="3845"/>
            <a:stretch>
              <a:fillRect/>
            </a:stretch>
          </p:blipFill>
          <p:spPr>
            <a:xfrm>
              <a:off x="0" y="0"/>
              <a:ext cx="2960933" cy="3203502"/>
            </a:xfrm>
            <a:prstGeom prst="rect">
              <a:avLst/>
            </a:prstGeom>
          </p:spPr>
        </p:pic>
      </p:grpSp>
      <p:grpSp>
        <p:nvGrpSpPr>
          <p:cNvPr id="22" name="Group 22"/>
          <p:cNvGrpSpPr/>
          <p:nvPr/>
        </p:nvGrpSpPr>
        <p:grpSpPr>
          <a:xfrm>
            <a:off x="14099655" y="1407295"/>
            <a:ext cx="2984930" cy="4359387"/>
            <a:chOff x="0" y="0"/>
            <a:chExt cx="700278" cy="1022732"/>
          </a:xfrm>
        </p:grpSpPr>
        <p:sp>
          <p:nvSpPr>
            <p:cNvPr id="23" name="Freeform 23"/>
            <p:cNvSpPr/>
            <p:nvPr/>
          </p:nvSpPr>
          <p:spPr>
            <a:xfrm>
              <a:off x="0" y="0"/>
              <a:ext cx="700278" cy="1022732"/>
            </a:xfrm>
            <a:custGeom>
              <a:avLst/>
              <a:gdLst/>
              <a:ahLst/>
              <a:cxnLst/>
              <a:rect l="l" t="t" r="r" b="b"/>
              <a:pathLst>
                <a:path w="700278" h="1022732">
                  <a:moveTo>
                    <a:pt x="38905" y="0"/>
                  </a:moveTo>
                  <a:lnTo>
                    <a:pt x="661373" y="0"/>
                  </a:lnTo>
                  <a:cubicBezTo>
                    <a:pt x="671691" y="0"/>
                    <a:pt x="681587" y="4099"/>
                    <a:pt x="688883" y="11395"/>
                  </a:cubicBezTo>
                  <a:cubicBezTo>
                    <a:pt x="696179" y="18691"/>
                    <a:pt x="700278" y="28587"/>
                    <a:pt x="700278" y="38905"/>
                  </a:cubicBezTo>
                  <a:lnTo>
                    <a:pt x="700278" y="983827"/>
                  </a:lnTo>
                  <a:cubicBezTo>
                    <a:pt x="700278" y="994145"/>
                    <a:pt x="696179" y="1004040"/>
                    <a:pt x="688883" y="1011337"/>
                  </a:cubicBezTo>
                  <a:cubicBezTo>
                    <a:pt x="681587" y="1018633"/>
                    <a:pt x="671691" y="1022732"/>
                    <a:pt x="661373" y="1022732"/>
                  </a:cubicBezTo>
                  <a:lnTo>
                    <a:pt x="38905" y="1022732"/>
                  </a:lnTo>
                  <a:cubicBezTo>
                    <a:pt x="28587" y="1022732"/>
                    <a:pt x="18691" y="1018633"/>
                    <a:pt x="11395" y="1011337"/>
                  </a:cubicBezTo>
                  <a:cubicBezTo>
                    <a:pt x="4099" y="1004040"/>
                    <a:pt x="0" y="994145"/>
                    <a:pt x="0" y="983827"/>
                  </a:cubicBezTo>
                  <a:lnTo>
                    <a:pt x="0" y="38905"/>
                  </a:lnTo>
                  <a:cubicBezTo>
                    <a:pt x="0" y="28587"/>
                    <a:pt x="4099" y="18691"/>
                    <a:pt x="11395" y="11395"/>
                  </a:cubicBezTo>
                  <a:cubicBezTo>
                    <a:pt x="18691" y="4099"/>
                    <a:pt x="28587" y="0"/>
                    <a:pt x="38905" y="0"/>
                  </a:cubicBezTo>
                  <a:close/>
                </a:path>
              </a:pathLst>
            </a:custGeom>
            <a:solidFill>
              <a:srgbClr val="1E4541"/>
            </a:solidFill>
          </p:spPr>
        </p:sp>
        <p:sp>
          <p:nvSpPr>
            <p:cNvPr id="24" name="TextBox 24"/>
            <p:cNvSpPr txBox="1"/>
            <p:nvPr/>
          </p:nvSpPr>
          <p:spPr>
            <a:xfrm>
              <a:off x="0" y="-38100"/>
              <a:ext cx="700278" cy="1060832"/>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14481769" y="1814954"/>
            <a:ext cx="2220700" cy="2402627"/>
            <a:chOff x="0" y="0"/>
            <a:chExt cx="2960933" cy="3203502"/>
          </a:xfrm>
        </p:grpSpPr>
        <p:pic>
          <p:nvPicPr>
            <p:cNvPr id="26" name="Picture 26"/>
            <p:cNvPicPr>
              <a:picLocks noChangeAspect="1"/>
            </p:cNvPicPr>
            <p:nvPr/>
          </p:nvPicPr>
          <p:blipFill>
            <a:blip r:embed="rId6"/>
            <a:srcRect l="3890" r="3890"/>
            <a:stretch>
              <a:fillRect/>
            </a:stretch>
          </p:blipFill>
          <p:spPr>
            <a:xfrm>
              <a:off x="0" y="0"/>
              <a:ext cx="2960933" cy="3203502"/>
            </a:xfrm>
            <a:prstGeom prst="rect">
              <a:avLst/>
            </a:prstGeom>
          </p:spPr>
        </p:pic>
      </p:grpSp>
      <p:sp>
        <p:nvSpPr>
          <p:cNvPr id="27" name="Freeform 27"/>
          <p:cNvSpPr/>
          <p:nvPr/>
        </p:nvSpPr>
        <p:spPr>
          <a:xfrm>
            <a:off x="1028700" y="6199608"/>
            <a:ext cx="7665913" cy="2892267"/>
          </a:xfrm>
          <a:custGeom>
            <a:avLst/>
            <a:gdLst/>
            <a:ahLst/>
            <a:cxnLst/>
            <a:rect l="l" t="t" r="r" b="b"/>
            <a:pathLst>
              <a:path w="7665913" h="2892267">
                <a:moveTo>
                  <a:pt x="0" y="0"/>
                </a:moveTo>
                <a:lnTo>
                  <a:pt x="7665913" y="0"/>
                </a:lnTo>
                <a:lnTo>
                  <a:pt x="7665913" y="2892268"/>
                </a:lnTo>
                <a:lnTo>
                  <a:pt x="0" y="2892268"/>
                </a:lnTo>
                <a:lnTo>
                  <a:pt x="0" y="0"/>
                </a:lnTo>
                <a:close/>
              </a:path>
            </a:pathLst>
          </a:custGeom>
          <a:blipFill>
            <a:blip r:embed="rId7"/>
            <a:stretch>
              <a:fillRect/>
            </a:stretch>
          </a:blipFill>
        </p:spPr>
      </p:sp>
      <p:sp>
        <p:nvSpPr>
          <p:cNvPr id="28" name="Freeform 28"/>
          <p:cNvSpPr/>
          <p:nvPr/>
        </p:nvSpPr>
        <p:spPr>
          <a:xfrm>
            <a:off x="9308807" y="8706771"/>
            <a:ext cx="4183600" cy="1117669"/>
          </a:xfrm>
          <a:custGeom>
            <a:avLst/>
            <a:gdLst/>
            <a:ahLst/>
            <a:cxnLst/>
            <a:rect l="l" t="t" r="r" b="b"/>
            <a:pathLst>
              <a:path w="4183600" h="1117669">
                <a:moveTo>
                  <a:pt x="0" y="0"/>
                </a:moveTo>
                <a:lnTo>
                  <a:pt x="4183600" y="0"/>
                </a:lnTo>
                <a:lnTo>
                  <a:pt x="4183600" y="1117669"/>
                </a:lnTo>
                <a:lnTo>
                  <a:pt x="0" y="1117669"/>
                </a:lnTo>
                <a:lnTo>
                  <a:pt x="0" y="0"/>
                </a:lnTo>
                <a:close/>
              </a:path>
            </a:pathLst>
          </a:custGeom>
          <a:blipFill>
            <a:blip r:embed="rId8"/>
            <a:stretch>
              <a:fillRect r="-1241" b="-55706"/>
            </a:stretch>
          </a:blipFill>
        </p:spPr>
      </p:sp>
      <p:sp>
        <p:nvSpPr>
          <p:cNvPr id="29" name="Freeform 29"/>
          <p:cNvSpPr/>
          <p:nvPr/>
        </p:nvSpPr>
        <p:spPr>
          <a:xfrm>
            <a:off x="13741584" y="8642263"/>
            <a:ext cx="3517716" cy="1246685"/>
          </a:xfrm>
          <a:custGeom>
            <a:avLst/>
            <a:gdLst/>
            <a:ahLst/>
            <a:cxnLst/>
            <a:rect l="l" t="t" r="r" b="b"/>
            <a:pathLst>
              <a:path w="3517716" h="1246685">
                <a:moveTo>
                  <a:pt x="0" y="0"/>
                </a:moveTo>
                <a:lnTo>
                  <a:pt x="3517716" y="0"/>
                </a:lnTo>
                <a:lnTo>
                  <a:pt x="3517716" y="1246685"/>
                </a:lnTo>
                <a:lnTo>
                  <a:pt x="0" y="1246685"/>
                </a:lnTo>
                <a:lnTo>
                  <a:pt x="0" y="0"/>
                </a:lnTo>
                <a:close/>
              </a:path>
            </a:pathLst>
          </a:custGeom>
          <a:blipFill>
            <a:blip r:embed="rId9"/>
            <a:stretch>
              <a:fillRect/>
            </a:stretch>
          </a:blipFill>
        </p:spPr>
      </p:sp>
      <p:sp>
        <p:nvSpPr>
          <p:cNvPr id="30" name="TextBox 30"/>
          <p:cNvSpPr txBox="1"/>
          <p:nvPr/>
        </p:nvSpPr>
        <p:spPr>
          <a:xfrm>
            <a:off x="1432758" y="4336136"/>
            <a:ext cx="2526245" cy="1344067"/>
          </a:xfrm>
          <a:prstGeom prst="rect">
            <a:avLst/>
          </a:prstGeom>
        </p:spPr>
        <p:txBody>
          <a:bodyPr lIns="0" tIns="0" rIns="0" bIns="0" rtlCol="0" anchor="t">
            <a:spAutoFit/>
          </a:bodyPr>
          <a:lstStyle/>
          <a:p>
            <a:pPr algn="ctr">
              <a:lnSpc>
                <a:spcPts val="3079"/>
              </a:lnSpc>
            </a:pPr>
            <a:r>
              <a:rPr lang="en-US" sz="2199" b="1">
                <a:solidFill>
                  <a:srgbClr val="1E4541"/>
                </a:solidFill>
                <a:latin typeface="Poppins Bold"/>
                <a:ea typeface="Poppins Bold"/>
                <a:cs typeface="Poppins Bold"/>
                <a:sym typeface="Poppins Bold"/>
              </a:rPr>
              <a:t>Patti Dappen</a:t>
            </a:r>
          </a:p>
          <a:p>
            <a:pPr algn="ctr">
              <a:lnSpc>
                <a:spcPts val="700"/>
              </a:lnSpc>
            </a:pPr>
            <a:r>
              <a:rPr lang="en-US" sz="500" b="1">
                <a:solidFill>
                  <a:srgbClr val="1E4541"/>
                </a:solidFill>
                <a:latin typeface="Poppins Bold"/>
                <a:ea typeface="Poppins Bold"/>
                <a:cs typeface="Poppins Bold"/>
                <a:sym typeface="Poppins Bold"/>
              </a:rPr>
              <a:t> </a:t>
            </a:r>
          </a:p>
          <a:p>
            <a:pPr algn="ctr">
              <a:lnSpc>
                <a:spcPts val="2241"/>
              </a:lnSpc>
            </a:pPr>
            <a:r>
              <a:rPr lang="en-US" sz="1899">
                <a:solidFill>
                  <a:srgbClr val="1E4541"/>
                </a:solidFill>
                <a:latin typeface="Poppins"/>
                <a:ea typeface="Poppins"/>
                <a:cs typeface="Poppins"/>
                <a:sym typeface="Poppins"/>
              </a:rPr>
              <a:t>GIS Program Manager &amp; Administrator</a:t>
            </a:r>
          </a:p>
        </p:txBody>
      </p:sp>
      <p:sp>
        <p:nvSpPr>
          <p:cNvPr id="31" name="TextBox 31"/>
          <p:cNvSpPr txBox="1"/>
          <p:nvPr/>
        </p:nvSpPr>
        <p:spPr>
          <a:xfrm>
            <a:off x="7761763" y="4336136"/>
            <a:ext cx="2764473" cy="1063591"/>
          </a:xfrm>
          <a:prstGeom prst="rect">
            <a:avLst/>
          </a:prstGeom>
        </p:spPr>
        <p:txBody>
          <a:bodyPr lIns="0" tIns="0" rIns="0" bIns="0" rtlCol="0" anchor="t">
            <a:spAutoFit/>
          </a:bodyPr>
          <a:lstStyle/>
          <a:p>
            <a:pPr algn="ctr">
              <a:lnSpc>
                <a:spcPts val="3079"/>
              </a:lnSpc>
            </a:pPr>
            <a:r>
              <a:rPr lang="en-US" sz="2199" b="1">
                <a:solidFill>
                  <a:srgbClr val="1E4541"/>
                </a:solidFill>
                <a:latin typeface="Poppins Bold"/>
                <a:ea typeface="Poppins Bold"/>
                <a:cs typeface="Poppins Bold"/>
                <a:sym typeface="Poppins Bold"/>
              </a:rPr>
              <a:t>Dana Heusinkveld</a:t>
            </a:r>
          </a:p>
          <a:p>
            <a:pPr algn="ctr">
              <a:lnSpc>
                <a:spcPts val="700"/>
              </a:lnSpc>
            </a:pPr>
            <a:r>
              <a:rPr lang="en-US" sz="500" b="1">
                <a:solidFill>
                  <a:srgbClr val="1E4541"/>
                </a:solidFill>
                <a:latin typeface="Poppins Bold"/>
                <a:ea typeface="Poppins Bold"/>
                <a:cs typeface="Poppins Bold"/>
                <a:sym typeface="Poppins Bold"/>
              </a:rPr>
              <a:t> </a:t>
            </a:r>
          </a:p>
          <a:p>
            <a:pPr algn="ctr">
              <a:lnSpc>
                <a:spcPts val="2241"/>
              </a:lnSpc>
            </a:pPr>
            <a:r>
              <a:rPr lang="en-US" sz="1899">
                <a:solidFill>
                  <a:srgbClr val="1E4541"/>
                </a:solidFill>
                <a:latin typeface="Poppins"/>
                <a:ea typeface="Poppins"/>
                <a:cs typeface="Poppins"/>
                <a:sym typeface="Poppins"/>
              </a:rPr>
              <a:t>GIS Research Specialist</a:t>
            </a:r>
          </a:p>
        </p:txBody>
      </p:sp>
      <p:sp>
        <p:nvSpPr>
          <p:cNvPr id="32" name="TextBox 32"/>
          <p:cNvSpPr txBox="1"/>
          <p:nvPr/>
        </p:nvSpPr>
        <p:spPr>
          <a:xfrm>
            <a:off x="14500025" y="4336136"/>
            <a:ext cx="2202444" cy="1063591"/>
          </a:xfrm>
          <a:prstGeom prst="rect">
            <a:avLst/>
          </a:prstGeom>
        </p:spPr>
        <p:txBody>
          <a:bodyPr lIns="0" tIns="0" rIns="0" bIns="0" rtlCol="0" anchor="t">
            <a:spAutoFit/>
          </a:bodyPr>
          <a:lstStyle/>
          <a:p>
            <a:pPr algn="ctr">
              <a:lnSpc>
                <a:spcPts val="3079"/>
              </a:lnSpc>
            </a:pPr>
            <a:r>
              <a:rPr lang="en-US" sz="2199" b="1">
                <a:solidFill>
                  <a:srgbClr val="FFFFFF"/>
                </a:solidFill>
                <a:latin typeface="Poppins Bold"/>
                <a:ea typeface="Poppins Bold"/>
                <a:cs typeface="Poppins Bold"/>
                <a:sym typeface="Poppins Bold"/>
              </a:rPr>
              <a:t>Staci Matlock</a:t>
            </a:r>
          </a:p>
          <a:p>
            <a:pPr algn="ctr">
              <a:lnSpc>
                <a:spcPts val="700"/>
              </a:lnSpc>
            </a:pPr>
            <a:r>
              <a:rPr lang="en-US" sz="500" b="1">
                <a:solidFill>
                  <a:srgbClr val="FFFFFF"/>
                </a:solidFill>
                <a:latin typeface="Poppins Bold"/>
                <a:ea typeface="Poppins Bold"/>
                <a:cs typeface="Poppins Bold"/>
                <a:sym typeface="Poppins Bold"/>
              </a:rPr>
              <a:t> </a:t>
            </a:r>
          </a:p>
          <a:p>
            <a:pPr algn="ctr">
              <a:lnSpc>
                <a:spcPts val="2241"/>
              </a:lnSpc>
            </a:pPr>
            <a:r>
              <a:rPr lang="en-US" sz="1899">
                <a:solidFill>
                  <a:srgbClr val="FFFFFF"/>
                </a:solidFill>
                <a:latin typeface="Poppins"/>
                <a:ea typeface="Poppins"/>
                <a:cs typeface="Poppins"/>
                <a:sym typeface="Poppins"/>
              </a:rPr>
              <a:t>Public Information Specialist</a:t>
            </a:r>
          </a:p>
        </p:txBody>
      </p:sp>
      <p:sp>
        <p:nvSpPr>
          <p:cNvPr id="33" name="TextBox 33"/>
          <p:cNvSpPr txBox="1"/>
          <p:nvPr/>
        </p:nvSpPr>
        <p:spPr>
          <a:xfrm>
            <a:off x="4650946" y="4336136"/>
            <a:ext cx="2539997" cy="1063591"/>
          </a:xfrm>
          <a:prstGeom prst="rect">
            <a:avLst/>
          </a:prstGeom>
        </p:spPr>
        <p:txBody>
          <a:bodyPr lIns="0" tIns="0" rIns="0" bIns="0" rtlCol="0" anchor="t">
            <a:spAutoFit/>
          </a:bodyPr>
          <a:lstStyle/>
          <a:p>
            <a:pPr algn="ctr">
              <a:lnSpc>
                <a:spcPts val="3079"/>
              </a:lnSpc>
            </a:pPr>
            <a:r>
              <a:rPr lang="en-US" sz="2199" b="1">
                <a:solidFill>
                  <a:srgbClr val="1E4541"/>
                </a:solidFill>
                <a:latin typeface="Poppins Bold"/>
                <a:ea typeface="Poppins Bold"/>
                <a:cs typeface="Poppins Bold"/>
                <a:sym typeface="Poppins Bold"/>
              </a:rPr>
              <a:t>Katie Withnall</a:t>
            </a:r>
          </a:p>
          <a:p>
            <a:pPr algn="ctr">
              <a:lnSpc>
                <a:spcPts val="700"/>
              </a:lnSpc>
            </a:pPr>
            <a:r>
              <a:rPr lang="en-US" sz="500" b="1">
                <a:solidFill>
                  <a:srgbClr val="1E4541"/>
                </a:solidFill>
                <a:latin typeface="Poppins Bold"/>
                <a:ea typeface="Poppins Bold"/>
                <a:cs typeface="Poppins Bold"/>
                <a:sym typeface="Poppins Bold"/>
              </a:rPr>
              <a:t> </a:t>
            </a:r>
          </a:p>
          <a:p>
            <a:pPr algn="ctr">
              <a:lnSpc>
                <a:spcPts val="2241"/>
              </a:lnSpc>
            </a:pPr>
            <a:r>
              <a:rPr lang="en-US" sz="1899">
                <a:solidFill>
                  <a:srgbClr val="1E4541"/>
                </a:solidFill>
                <a:latin typeface="Poppins"/>
                <a:ea typeface="Poppins"/>
                <a:cs typeface="Poppins"/>
                <a:sym typeface="Poppins"/>
              </a:rPr>
              <a:t>GIS Specialist &amp; </a:t>
            </a:r>
          </a:p>
          <a:p>
            <a:pPr algn="ctr">
              <a:lnSpc>
                <a:spcPts val="2241"/>
              </a:lnSpc>
            </a:pPr>
            <a:r>
              <a:rPr lang="en-US" sz="1899">
                <a:solidFill>
                  <a:srgbClr val="1E4541"/>
                </a:solidFill>
                <a:latin typeface="Poppins"/>
                <a:ea typeface="Poppins"/>
                <a:cs typeface="Poppins"/>
                <a:sym typeface="Poppins"/>
              </a:rPr>
              <a:t>Data Manager</a:t>
            </a:r>
          </a:p>
        </p:txBody>
      </p:sp>
      <p:sp>
        <p:nvSpPr>
          <p:cNvPr id="34" name="TextBox 34"/>
          <p:cNvSpPr txBox="1"/>
          <p:nvPr/>
        </p:nvSpPr>
        <p:spPr>
          <a:xfrm>
            <a:off x="11146501" y="4336136"/>
            <a:ext cx="2445126" cy="1063591"/>
          </a:xfrm>
          <a:prstGeom prst="rect">
            <a:avLst/>
          </a:prstGeom>
        </p:spPr>
        <p:txBody>
          <a:bodyPr lIns="0" tIns="0" rIns="0" bIns="0" rtlCol="0" anchor="t">
            <a:spAutoFit/>
          </a:bodyPr>
          <a:lstStyle/>
          <a:p>
            <a:pPr algn="ctr">
              <a:lnSpc>
                <a:spcPts val="3079"/>
              </a:lnSpc>
            </a:pPr>
            <a:r>
              <a:rPr lang="en-US" sz="2199" b="1">
                <a:solidFill>
                  <a:srgbClr val="1E4541"/>
                </a:solidFill>
                <a:latin typeface="Poppins Bold"/>
                <a:ea typeface="Poppins Bold"/>
                <a:cs typeface="Poppins Bold"/>
                <a:sym typeface="Poppins Bold"/>
              </a:rPr>
              <a:t>Elizabeth Becker</a:t>
            </a:r>
          </a:p>
          <a:p>
            <a:pPr algn="ctr">
              <a:lnSpc>
                <a:spcPts val="700"/>
              </a:lnSpc>
            </a:pPr>
            <a:r>
              <a:rPr lang="en-US" sz="500" b="1">
                <a:solidFill>
                  <a:srgbClr val="1E4541"/>
                </a:solidFill>
                <a:latin typeface="Poppins Bold"/>
                <a:ea typeface="Poppins Bold"/>
                <a:cs typeface="Poppins Bold"/>
                <a:sym typeface="Poppins Bold"/>
              </a:rPr>
              <a:t> </a:t>
            </a:r>
          </a:p>
          <a:p>
            <a:pPr algn="ctr">
              <a:lnSpc>
                <a:spcPts val="2241"/>
              </a:lnSpc>
            </a:pPr>
            <a:r>
              <a:rPr lang="en-US" sz="1899">
                <a:solidFill>
                  <a:srgbClr val="1E4541"/>
                </a:solidFill>
                <a:latin typeface="Poppins"/>
                <a:ea typeface="Poppins"/>
                <a:cs typeface="Poppins"/>
                <a:sym typeface="Poppins"/>
              </a:rPr>
              <a:t>GIS Senior Technician</a:t>
            </a:r>
          </a:p>
        </p:txBody>
      </p:sp>
      <p:sp>
        <p:nvSpPr>
          <p:cNvPr id="35" name="TextBox 35"/>
          <p:cNvSpPr txBox="1"/>
          <p:nvPr/>
        </p:nvSpPr>
        <p:spPr>
          <a:xfrm>
            <a:off x="2753106" y="8692264"/>
            <a:ext cx="4768376" cy="1041908"/>
          </a:xfrm>
          <a:prstGeom prst="rect">
            <a:avLst/>
          </a:prstGeom>
        </p:spPr>
        <p:txBody>
          <a:bodyPr lIns="0" tIns="0" rIns="0" bIns="0" rtlCol="0" anchor="t">
            <a:spAutoFit/>
          </a:bodyPr>
          <a:lstStyle/>
          <a:p>
            <a:pPr algn="l">
              <a:lnSpc>
                <a:spcPts val="7935"/>
              </a:lnSpc>
            </a:pPr>
            <a:r>
              <a:rPr lang="en-US" sz="6199" b="1" i="1">
                <a:solidFill>
                  <a:srgbClr val="475E77"/>
                </a:solidFill>
                <a:latin typeface="Poppins Semi-Bold Italics"/>
                <a:ea typeface="Poppins Semi-Bold Italics"/>
                <a:cs typeface="Poppins Semi-Bold Italics"/>
                <a:sym typeface="Poppins Semi-Bold Italics"/>
              </a:rPr>
              <a:t>nmfwri.org</a:t>
            </a:r>
          </a:p>
        </p:txBody>
      </p:sp>
      <p:sp>
        <p:nvSpPr>
          <p:cNvPr id="36" name="TextBox 36"/>
          <p:cNvSpPr txBox="1"/>
          <p:nvPr/>
        </p:nvSpPr>
        <p:spPr>
          <a:xfrm>
            <a:off x="9217713" y="6350471"/>
            <a:ext cx="8549387" cy="1918716"/>
          </a:xfrm>
          <a:prstGeom prst="rect">
            <a:avLst/>
          </a:prstGeom>
        </p:spPr>
        <p:txBody>
          <a:bodyPr lIns="0" tIns="0" rIns="0" bIns="0" rtlCol="0" anchor="t">
            <a:spAutoFit/>
          </a:bodyPr>
          <a:lstStyle/>
          <a:p>
            <a:pPr marL="0" lvl="0" indent="0" algn="l">
              <a:lnSpc>
                <a:spcPts val="3071"/>
              </a:lnSpc>
              <a:spcBef>
                <a:spcPct val="0"/>
              </a:spcBef>
            </a:pPr>
            <a:r>
              <a:rPr lang="en-US" sz="2399" u="none" strike="noStrike">
                <a:solidFill>
                  <a:srgbClr val="1E4541"/>
                </a:solidFill>
                <a:latin typeface="Poppins"/>
                <a:ea typeface="Poppins"/>
                <a:cs typeface="Poppins"/>
                <a:sym typeface="Poppins"/>
              </a:rPr>
              <a:t>We work to reduce catastrophic wildfires and restore resilient, fire and climate adapted ecosystems. We collaborate with partners and engage communities to bridge scientific and local knowledge and build capacity in landscape-scale adaptive management. </a:t>
            </a:r>
          </a:p>
        </p:txBody>
      </p:sp>
      <p:sp>
        <p:nvSpPr>
          <p:cNvPr id="37" name="TextBox 37"/>
          <p:cNvSpPr txBox="1"/>
          <p:nvPr/>
        </p:nvSpPr>
        <p:spPr>
          <a:xfrm>
            <a:off x="321769" y="267735"/>
            <a:ext cx="11147622" cy="844550"/>
          </a:xfrm>
          <a:prstGeom prst="rect">
            <a:avLst/>
          </a:prstGeom>
        </p:spPr>
        <p:txBody>
          <a:bodyPr lIns="0" tIns="0" rIns="0" bIns="0" rtlCol="0" anchor="t">
            <a:spAutoFit/>
          </a:bodyPr>
          <a:lstStyle/>
          <a:p>
            <a:pPr algn="l">
              <a:lnSpc>
                <a:spcPts val="6400"/>
              </a:lnSpc>
            </a:pPr>
            <a:r>
              <a:rPr lang="en-US" sz="5000" b="1">
                <a:solidFill>
                  <a:srgbClr val="1E4541"/>
                </a:solidFill>
                <a:latin typeface="Poppins Bold"/>
                <a:ea typeface="Poppins Bold"/>
                <a:cs typeface="Poppins Bold"/>
                <a:sym typeface="Poppins Bold"/>
              </a:rPr>
              <a:t>Meet our Team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1769" y="6465651"/>
            <a:ext cx="4882199" cy="3509681"/>
            <a:chOff x="0" y="0"/>
            <a:chExt cx="6509598" cy="4679574"/>
          </a:xfrm>
        </p:grpSpPr>
        <p:pic>
          <p:nvPicPr>
            <p:cNvPr id="3" name="Picture 3"/>
            <p:cNvPicPr>
              <a:picLocks noChangeAspect="1"/>
            </p:cNvPicPr>
            <p:nvPr/>
          </p:nvPicPr>
          <p:blipFill>
            <a:blip r:embed="rId2"/>
            <a:srcRect t="7685" b="7685"/>
            <a:stretch>
              <a:fillRect/>
            </a:stretch>
          </p:blipFill>
          <p:spPr>
            <a:xfrm>
              <a:off x="0" y="0"/>
              <a:ext cx="6509598" cy="4679574"/>
            </a:xfrm>
            <a:prstGeom prst="rect">
              <a:avLst/>
            </a:prstGeom>
          </p:spPr>
        </p:pic>
      </p:grpSp>
      <p:grpSp>
        <p:nvGrpSpPr>
          <p:cNvPr id="4" name="Group 4"/>
          <p:cNvGrpSpPr/>
          <p:nvPr/>
        </p:nvGrpSpPr>
        <p:grpSpPr>
          <a:xfrm>
            <a:off x="5456922" y="5406454"/>
            <a:ext cx="3905570" cy="4568878"/>
            <a:chOff x="0" y="0"/>
            <a:chExt cx="5207427" cy="6091837"/>
          </a:xfrm>
        </p:grpSpPr>
        <p:pic>
          <p:nvPicPr>
            <p:cNvPr id="5" name="Picture 5"/>
            <p:cNvPicPr>
              <a:picLocks noChangeAspect="1"/>
            </p:cNvPicPr>
            <p:nvPr/>
          </p:nvPicPr>
          <p:blipFill>
            <a:blip r:embed="rId3"/>
            <a:srcRect l="16491" r="16491"/>
            <a:stretch>
              <a:fillRect/>
            </a:stretch>
          </p:blipFill>
          <p:spPr>
            <a:xfrm>
              <a:off x="0" y="0"/>
              <a:ext cx="5207427" cy="6091837"/>
            </a:xfrm>
            <a:prstGeom prst="rect">
              <a:avLst/>
            </a:prstGeom>
          </p:spPr>
        </p:pic>
      </p:grpSp>
      <p:grpSp>
        <p:nvGrpSpPr>
          <p:cNvPr id="6" name="Group 6"/>
          <p:cNvGrpSpPr/>
          <p:nvPr/>
        </p:nvGrpSpPr>
        <p:grpSpPr>
          <a:xfrm>
            <a:off x="338429" y="1690697"/>
            <a:ext cx="4882199" cy="4641605"/>
            <a:chOff x="0" y="0"/>
            <a:chExt cx="6509598" cy="6188806"/>
          </a:xfrm>
        </p:grpSpPr>
        <p:pic>
          <p:nvPicPr>
            <p:cNvPr id="7" name="Picture 7"/>
            <p:cNvPicPr>
              <a:picLocks noChangeAspect="1"/>
            </p:cNvPicPr>
            <p:nvPr/>
          </p:nvPicPr>
          <p:blipFill>
            <a:blip r:embed="rId4"/>
            <a:srcRect l="10229" r="10229"/>
            <a:stretch>
              <a:fillRect/>
            </a:stretch>
          </p:blipFill>
          <p:spPr>
            <a:xfrm>
              <a:off x="0" y="0"/>
              <a:ext cx="6509598" cy="6188806"/>
            </a:xfrm>
            <a:prstGeom prst="rect">
              <a:avLst/>
            </a:prstGeom>
          </p:spPr>
        </p:pic>
      </p:grpSp>
      <p:grpSp>
        <p:nvGrpSpPr>
          <p:cNvPr id="8" name="Group 8"/>
          <p:cNvGrpSpPr/>
          <p:nvPr/>
        </p:nvGrpSpPr>
        <p:grpSpPr>
          <a:xfrm>
            <a:off x="0" y="0"/>
            <a:ext cx="18288000" cy="1465745"/>
            <a:chOff x="0" y="0"/>
            <a:chExt cx="4290446" cy="343870"/>
          </a:xfrm>
        </p:grpSpPr>
        <p:sp>
          <p:nvSpPr>
            <p:cNvPr id="9" name="Freeform 9"/>
            <p:cNvSpPr/>
            <p:nvPr/>
          </p:nvSpPr>
          <p:spPr>
            <a:xfrm>
              <a:off x="0" y="0"/>
              <a:ext cx="4290446" cy="343870"/>
            </a:xfrm>
            <a:custGeom>
              <a:avLst/>
              <a:gdLst/>
              <a:ahLst/>
              <a:cxnLst/>
              <a:rect l="l" t="t" r="r" b="b"/>
              <a:pathLst>
                <a:path w="4290446" h="343870">
                  <a:moveTo>
                    <a:pt x="0" y="0"/>
                  </a:moveTo>
                  <a:lnTo>
                    <a:pt x="4290446" y="0"/>
                  </a:lnTo>
                  <a:lnTo>
                    <a:pt x="4290446" y="343870"/>
                  </a:lnTo>
                  <a:lnTo>
                    <a:pt x="0" y="343870"/>
                  </a:lnTo>
                  <a:close/>
                </a:path>
              </a:pathLst>
            </a:custGeom>
            <a:solidFill>
              <a:srgbClr val="1E4541"/>
            </a:solidFill>
          </p:spPr>
        </p:sp>
        <p:sp>
          <p:nvSpPr>
            <p:cNvPr id="10" name="TextBox 10"/>
            <p:cNvSpPr txBox="1"/>
            <p:nvPr/>
          </p:nvSpPr>
          <p:spPr>
            <a:xfrm>
              <a:off x="0" y="-38100"/>
              <a:ext cx="4290446" cy="38197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0265158" y="4417244"/>
            <a:ext cx="2073220" cy="2063106"/>
          </a:xfrm>
          <a:custGeom>
            <a:avLst/>
            <a:gdLst/>
            <a:ahLst/>
            <a:cxnLst/>
            <a:rect l="l" t="t" r="r" b="b"/>
            <a:pathLst>
              <a:path w="2073220" h="2063106">
                <a:moveTo>
                  <a:pt x="0" y="0"/>
                </a:moveTo>
                <a:lnTo>
                  <a:pt x="2073220" y="0"/>
                </a:lnTo>
                <a:lnTo>
                  <a:pt x="2073220" y="2063107"/>
                </a:lnTo>
                <a:lnTo>
                  <a:pt x="0" y="2063107"/>
                </a:lnTo>
                <a:lnTo>
                  <a:pt x="0" y="0"/>
                </a:lnTo>
                <a:close/>
              </a:path>
            </a:pathLst>
          </a:custGeom>
          <a:blipFill>
            <a:blip r:embed="rId5"/>
            <a:stretch>
              <a:fillRect/>
            </a:stretch>
          </a:blipFill>
        </p:spPr>
      </p:sp>
      <p:sp>
        <p:nvSpPr>
          <p:cNvPr id="12" name="Freeform 12"/>
          <p:cNvSpPr/>
          <p:nvPr/>
        </p:nvSpPr>
        <p:spPr>
          <a:xfrm>
            <a:off x="10439793" y="6480351"/>
            <a:ext cx="1898585" cy="1564768"/>
          </a:xfrm>
          <a:custGeom>
            <a:avLst/>
            <a:gdLst/>
            <a:ahLst/>
            <a:cxnLst/>
            <a:rect l="l" t="t" r="r" b="b"/>
            <a:pathLst>
              <a:path w="1898585" h="1564768">
                <a:moveTo>
                  <a:pt x="0" y="0"/>
                </a:moveTo>
                <a:lnTo>
                  <a:pt x="1898585" y="0"/>
                </a:lnTo>
                <a:lnTo>
                  <a:pt x="1898585" y="1564767"/>
                </a:lnTo>
                <a:lnTo>
                  <a:pt x="0" y="1564767"/>
                </a:lnTo>
                <a:lnTo>
                  <a:pt x="0" y="0"/>
                </a:lnTo>
                <a:close/>
              </a:path>
            </a:pathLst>
          </a:custGeom>
          <a:blipFill>
            <a:blip r:embed="rId6"/>
            <a:stretch>
              <a:fillRect/>
            </a:stretch>
          </a:blipFill>
        </p:spPr>
      </p:sp>
      <p:sp>
        <p:nvSpPr>
          <p:cNvPr id="13" name="Freeform 13"/>
          <p:cNvSpPr/>
          <p:nvPr/>
        </p:nvSpPr>
        <p:spPr>
          <a:xfrm>
            <a:off x="10079317" y="8331070"/>
            <a:ext cx="2619537" cy="1564768"/>
          </a:xfrm>
          <a:custGeom>
            <a:avLst/>
            <a:gdLst/>
            <a:ahLst/>
            <a:cxnLst/>
            <a:rect l="l" t="t" r="r" b="b"/>
            <a:pathLst>
              <a:path w="2619537" h="1564768">
                <a:moveTo>
                  <a:pt x="0" y="0"/>
                </a:moveTo>
                <a:lnTo>
                  <a:pt x="2619537" y="0"/>
                </a:lnTo>
                <a:lnTo>
                  <a:pt x="2619537" y="1564767"/>
                </a:lnTo>
                <a:lnTo>
                  <a:pt x="0" y="1564767"/>
                </a:lnTo>
                <a:lnTo>
                  <a:pt x="0" y="0"/>
                </a:lnTo>
                <a:close/>
              </a:path>
            </a:pathLst>
          </a:custGeom>
          <a:blipFill>
            <a:blip r:embed="rId7"/>
            <a:stretch>
              <a:fillRect/>
            </a:stretch>
          </a:blipFill>
        </p:spPr>
      </p:sp>
      <p:sp>
        <p:nvSpPr>
          <p:cNvPr id="14" name="Freeform 14"/>
          <p:cNvSpPr/>
          <p:nvPr/>
        </p:nvSpPr>
        <p:spPr>
          <a:xfrm>
            <a:off x="5456922" y="1690697"/>
            <a:ext cx="3905570" cy="3509681"/>
          </a:xfrm>
          <a:custGeom>
            <a:avLst/>
            <a:gdLst/>
            <a:ahLst/>
            <a:cxnLst/>
            <a:rect l="l" t="t" r="r" b="b"/>
            <a:pathLst>
              <a:path w="3905570" h="3509681">
                <a:moveTo>
                  <a:pt x="0" y="0"/>
                </a:moveTo>
                <a:lnTo>
                  <a:pt x="3905570" y="0"/>
                </a:lnTo>
                <a:lnTo>
                  <a:pt x="3905570" y="3509680"/>
                </a:lnTo>
                <a:lnTo>
                  <a:pt x="0" y="3509680"/>
                </a:lnTo>
                <a:lnTo>
                  <a:pt x="0" y="0"/>
                </a:lnTo>
                <a:close/>
              </a:path>
            </a:pathLst>
          </a:custGeom>
          <a:blipFill>
            <a:blip r:embed="rId8"/>
            <a:stretch>
              <a:fillRect l="-8798" r="-7456"/>
            </a:stretch>
          </a:blipFill>
        </p:spPr>
      </p:sp>
      <p:sp>
        <p:nvSpPr>
          <p:cNvPr id="15" name="Freeform 15"/>
          <p:cNvSpPr/>
          <p:nvPr/>
        </p:nvSpPr>
        <p:spPr>
          <a:xfrm rot="-516702">
            <a:off x="13472953" y="4140509"/>
            <a:ext cx="3981839" cy="5781254"/>
          </a:xfrm>
          <a:custGeom>
            <a:avLst/>
            <a:gdLst/>
            <a:ahLst/>
            <a:cxnLst/>
            <a:rect l="l" t="t" r="r" b="b"/>
            <a:pathLst>
              <a:path w="3981839" h="5781254">
                <a:moveTo>
                  <a:pt x="0" y="0"/>
                </a:moveTo>
                <a:lnTo>
                  <a:pt x="3981838" y="0"/>
                </a:lnTo>
                <a:lnTo>
                  <a:pt x="3981838" y="5781254"/>
                </a:lnTo>
                <a:lnTo>
                  <a:pt x="0" y="5781254"/>
                </a:lnTo>
                <a:lnTo>
                  <a:pt x="0" y="0"/>
                </a:lnTo>
                <a:close/>
              </a:path>
            </a:pathLst>
          </a:custGeom>
          <a:blipFill>
            <a:blip r:embed="rId9"/>
            <a:stretch>
              <a:fillRect/>
            </a:stretch>
          </a:blipFill>
        </p:spPr>
      </p:sp>
      <p:sp>
        <p:nvSpPr>
          <p:cNvPr id="16" name="TextBox 16"/>
          <p:cNvSpPr txBox="1"/>
          <p:nvPr/>
        </p:nvSpPr>
        <p:spPr>
          <a:xfrm>
            <a:off x="321769" y="267735"/>
            <a:ext cx="13875300" cy="844550"/>
          </a:xfrm>
          <a:prstGeom prst="rect">
            <a:avLst/>
          </a:prstGeom>
        </p:spPr>
        <p:txBody>
          <a:bodyPr lIns="0" tIns="0" rIns="0" bIns="0" rtlCol="0" anchor="t">
            <a:spAutoFit/>
          </a:bodyPr>
          <a:lstStyle/>
          <a:p>
            <a:pPr algn="l">
              <a:lnSpc>
                <a:spcPts val="6400"/>
              </a:lnSpc>
            </a:pPr>
            <a:r>
              <a:rPr lang="en-US" sz="5000" b="1">
                <a:solidFill>
                  <a:srgbClr val="EBE5E8"/>
                </a:solidFill>
                <a:latin typeface="Poppins Bold"/>
                <a:ea typeface="Poppins Bold"/>
                <a:cs typeface="Poppins Bold"/>
                <a:sym typeface="Poppins Bold"/>
              </a:rPr>
              <a:t>Resiliency Fairs</a:t>
            </a:r>
          </a:p>
        </p:txBody>
      </p:sp>
      <p:sp>
        <p:nvSpPr>
          <p:cNvPr id="17" name="TextBox 17"/>
          <p:cNvSpPr txBox="1"/>
          <p:nvPr/>
        </p:nvSpPr>
        <p:spPr>
          <a:xfrm>
            <a:off x="9992000" y="1820069"/>
            <a:ext cx="7873181" cy="2412802"/>
          </a:xfrm>
          <a:prstGeom prst="rect">
            <a:avLst/>
          </a:prstGeom>
        </p:spPr>
        <p:txBody>
          <a:bodyPr lIns="0" tIns="0" rIns="0" bIns="0" rtlCol="0" anchor="t">
            <a:spAutoFit/>
          </a:bodyPr>
          <a:lstStyle/>
          <a:p>
            <a:pPr marL="0" lvl="0" indent="0" algn="l">
              <a:lnSpc>
                <a:spcPts val="3199"/>
              </a:lnSpc>
              <a:spcBef>
                <a:spcPct val="0"/>
              </a:spcBef>
            </a:pPr>
            <a:r>
              <a:rPr lang="en-US" sz="2499" b="1">
                <a:solidFill>
                  <a:srgbClr val="1E4541"/>
                </a:solidFill>
                <a:latin typeface="Poppins Medium"/>
                <a:ea typeface="Poppins Medium"/>
                <a:cs typeface="Poppins Medium"/>
                <a:sym typeface="Poppins Medium"/>
              </a:rPr>
              <a:t>Six resource fairs were coordinated across two counties focused on continuing to help people with recovery efforts and prepare residents for the coming fire and flood season with practical tips. 10-12 agencies and organizations participated at each fair.</a:t>
            </a:r>
          </a:p>
        </p:txBody>
      </p:sp>
      <p:grpSp>
        <p:nvGrpSpPr>
          <p:cNvPr id="18" name="Group 18"/>
          <p:cNvGrpSpPr/>
          <p:nvPr/>
        </p:nvGrpSpPr>
        <p:grpSpPr>
          <a:xfrm>
            <a:off x="16079893" y="183687"/>
            <a:ext cx="2010628" cy="1111962"/>
            <a:chOff x="0" y="0"/>
            <a:chExt cx="2680837" cy="1482616"/>
          </a:xfrm>
        </p:grpSpPr>
        <p:sp>
          <p:nvSpPr>
            <p:cNvPr id="19" name="Freeform 19"/>
            <p:cNvSpPr/>
            <p:nvPr/>
          </p:nvSpPr>
          <p:spPr>
            <a:xfrm>
              <a:off x="0" y="13893"/>
              <a:ext cx="1274118" cy="1468724"/>
            </a:xfrm>
            <a:custGeom>
              <a:avLst/>
              <a:gdLst/>
              <a:ahLst/>
              <a:cxnLst/>
              <a:rect l="l" t="t" r="r" b="b"/>
              <a:pathLst>
                <a:path w="1274118" h="1468724">
                  <a:moveTo>
                    <a:pt x="0" y="0"/>
                  </a:moveTo>
                  <a:lnTo>
                    <a:pt x="1274118" y="0"/>
                  </a:lnTo>
                  <a:lnTo>
                    <a:pt x="1274118" y="1468723"/>
                  </a:lnTo>
                  <a:lnTo>
                    <a:pt x="0" y="1468723"/>
                  </a:lnTo>
                  <a:lnTo>
                    <a:pt x="0" y="0"/>
                  </a:lnTo>
                  <a:close/>
                </a:path>
              </a:pathLst>
            </a:custGeom>
            <a:blipFill>
              <a:blip r:embed="rId10"/>
              <a:stretch>
                <a:fillRect/>
              </a:stretch>
            </a:blipFill>
          </p:spPr>
        </p:sp>
        <p:sp>
          <p:nvSpPr>
            <p:cNvPr id="20" name="Freeform 20"/>
            <p:cNvSpPr/>
            <p:nvPr/>
          </p:nvSpPr>
          <p:spPr>
            <a:xfrm>
              <a:off x="1470942" y="0"/>
              <a:ext cx="1209895" cy="1442994"/>
            </a:xfrm>
            <a:custGeom>
              <a:avLst/>
              <a:gdLst/>
              <a:ahLst/>
              <a:cxnLst/>
              <a:rect l="l" t="t" r="r" b="b"/>
              <a:pathLst>
                <a:path w="1209895" h="1442994">
                  <a:moveTo>
                    <a:pt x="0" y="0"/>
                  </a:moveTo>
                  <a:lnTo>
                    <a:pt x="1209895" y="0"/>
                  </a:lnTo>
                  <a:lnTo>
                    <a:pt x="1209895" y="1442994"/>
                  </a:lnTo>
                  <a:lnTo>
                    <a:pt x="0" y="1442994"/>
                  </a:lnTo>
                  <a:lnTo>
                    <a:pt x="0" y="0"/>
                  </a:lnTo>
                  <a:close/>
                </a:path>
              </a:pathLst>
            </a:custGeom>
            <a:blipFill>
              <a:blip r:embed="rId11"/>
              <a:stretch>
                <a:fillRect/>
              </a:stretch>
            </a:blipFill>
          </p:spPr>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079893" y="183687"/>
            <a:ext cx="2010628" cy="1111962"/>
            <a:chOff x="0" y="0"/>
            <a:chExt cx="2680837" cy="1482616"/>
          </a:xfrm>
        </p:grpSpPr>
        <p:sp>
          <p:nvSpPr>
            <p:cNvPr id="3" name="Freeform 3"/>
            <p:cNvSpPr/>
            <p:nvPr/>
          </p:nvSpPr>
          <p:spPr>
            <a:xfrm>
              <a:off x="0" y="13893"/>
              <a:ext cx="1274118" cy="1468724"/>
            </a:xfrm>
            <a:custGeom>
              <a:avLst/>
              <a:gdLst/>
              <a:ahLst/>
              <a:cxnLst/>
              <a:rect l="l" t="t" r="r" b="b"/>
              <a:pathLst>
                <a:path w="1274118" h="1468724">
                  <a:moveTo>
                    <a:pt x="0" y="0"/>
                  </a:moveTo>
                  <a:lnTo>
                    <a:pt x="1274118" y="0"/>
                  </a:lnTo>
                  <a:lnTo>
                    <a:pt x="1274118" y="1468723"/>
                  </a:lnTo>
                  <a:lnTo>
                    <a:pt x="0" y="1468723"/>
                  </a:lnTo>
                  <a:lnTo>
                    <a:pt x="0" y="0"/>
                  </a:lnTo>
                  <a:close/>
                </a:path>
              </a:pathLst>
            </a:custGeom>
            <a:blipFill>
              <a:blip r:embed="rId2"/>
              <a:stretch>
                <a:fillRect/>
              </a:stretch>
            </a:blipFill>
          </p:spPr>
        </p:sp>
        <p:sp>
          <p:nvSpPr>
            <p:cNvPr id="4" name="Freeform 4"/>
            <p:cNvSpPr/>
            <p:nvPr/>
          </p:nvSpPr>
          <p:spPr>
            <a:xfrm>
              <a:off x="1470942" y="0"/>
              <a:ext cx="1209895" cy="1442994"/>
            </a:xfrm>
            <a:custGeom>
              <a:avLst/>
              <a:gdLst/>
              <a:ahLst/>
              <a:cxnLst/>
              <a:rect l="l" t="t" r="r" b="b"/>
              <a:pathLst>
                <a:path w="1209895" h="1442994">
                  <a:moveTo>
                    <a:pt x="0" y="0"/>
                  </a:moveTo>
                  <a:lnTo>
                    <a:pt x="1209895" y="0"/>
                  </a:lnTo>
                  <a:lnTo>
                    <a:pt x="1209895" y="1442994"/>
                  </a:lnTo>
                  <a:lnTo>
                    <a:pt x="0" y="1442994"/>
                  </a:lnTo>
                  <a:lnTo>
                    <a:pt x="0" y="0"/>
                  </a:lnTo>
                  <a:close/>
                </a:path>
              </a:pathLst>
            </a:custGeom>
            <a:blipFill>
              <a:blip r:embed="rId3"/>
              <a:stretch>
                <a:fillRect/>
              </a:stretch>
            </a:blipFill>
          </p:spPr>
        </p:sp>
      </p:grpSp>
      <p:grpSp>
        <p:nvGrpSpPr>
          <p:cNvPr id="5" name="Group 5"/>
          <p:cNvGrpSpPr/>
          <p:nvPr/>
        </p:nvGrpSpPr>
        <p:grpSpPr>
          <a:xfrm>
            <a:off x="0" y="1465745"/>
            <a:ext cx="18288000" cy="8821255"/>
            <a:chOff x="0" y="0"/>
            <a:chExt cx="4290446" cy="2069506"/>
          </a:xfrm>
        </p:grpSpPr>
        <p:sp>
          <p:nvSpPr>
            <p:cNvPr id="6" name="Freeform 6"/>
            <p:cNvSpPr/>
            <p:nvPr/>
          </p:nvSpPr>
          <p:spPr>
            <a:xfrm>
              <a:off x="0" y="0"/>
              <a:ext cx="4290446" cy="2069506"/>
            </a:xfrm>
            <a:custGeom>
              <a:avLst/>
              <a:gdLst/>
              <a:ahLst/>
              <a:cxnLst/>
              <a:rect l="l" t="t" r="r" b="b"/>
              <a:pathLst>
                <a:path w="4290446" h="2069506">
                  <a:moveTo>
                    <a:pt x="0" y="0"/>
                  </a:moveTo>
                  <a:lnTo>
                    <a:pt x="4290446" y="0"/>
                  </a:lnTo>
                  <a:lnTo>
                    <a:pt x="4290446" y="2069506"/>
                  </a:lnTo>
                  <a:lnTo>
                    <a:pt x="0" y="2069506"/>
                  </a:lnTo>
                  <a:close/>
                </a:path>
              </a:pathLst>
            </a:custGeom>
            <a:solidFill>
              <a:srgbClr val="1E4541"/>
            </a:solidFill>
          </p:spPr>
        </p:sp>
        <p:sp>
          <p:nvSpPr>
            <p:cNvPr id="7" name="TextBox 7"/>
            <p:cNvSpPr txBox="1"/>
            <p:nvPr/>
          </p:nvSpPr>
          <p:spPr>
            <a:xfrm>
              <a:off x="0" y="-38100"/>
              <a:ext cx="4290446" cy="2107606"/>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321769" y="3561671"/>
            <a:ext cx="9711666" cy="6725329"/>
          </a:xfrm>
          <a:custGeom>
            <a:avLst/>
            <a:gdLst/>
            <a:ahLst/>
            <a:cxnLst/>
            <a:rect l="l" t="t" r="r" b="b"/>
            <a:pathLst>
              <a:path w="9711666" h="6725329">
                <a:moveTo>
                  <a:pt x="0" y="0"/>
                </a:moveTo>
                <a:lnTo>
                  <a:pt x="9711667" y="0"/>
                </a:lnTo>
                <a:lnTo>
                  <a:pt x="9711667" y="6725329"/>
                </a:lnTo>
                <a:lnTo>
                  <a:pt x="0" y="6725329"/>
                </a:lnTo>
                <a:lnTo>
                  <a:pt x="0" y="0"/>
                </a:lnTo>
                <a:close/>
              </a:path>
            </a:pathLst>
          </a:custGeom>
          <a:blipFill>
            <a:blip r:embed="rId4"/>
            <a:stretch>
              <a:fillRect/>
            </a:stretch>
          </a:blipFill>
        </p:spPr>
      </p:sp>
      <p:sp>
        <p:nvSpPr>
          <p:cNvPr id="9" name="Freeform 9"/>
          <p:cNvSpPr/>
          <p:nvPr/>
        </p:nvSpPr>
        <p:spPr>
          <a:xfrm>
            <a:off x="11394395" y="1753278"/>
            <a:ext cx="6793457" cy="4807539"/>
          </a:xfrm>
          <a:custGeom>
            <a:avLst/>
            <a:gdLst/>
            <a:ahLst/>
            <a:cxnLst/>
            <a:rect l="l" t="t" r="r" b="b"/>
            <a:pathLst>
              <a:path w="6793457" h="4807539">
                <a:moveTo>
                  <a:pt x="0" y="0"/>
                </a:moveTo>
                <a:lnTo>
                  <a:pt x="6793457" y="0"/>
                </a:lnTo>
                <a:lnTo>
                  <a:pt x="6793457" y="4807539"/>
                </a:lnTo>
                <a:lnTo>
                  <a:pt x="0" y="4807539"/>
                </a:lnTo>
                <a:lnTo>
                  <a:pt x="0" y="0"/>
                </a:lnTo>
                <a:close/>
              </a:path>
            </a:pathLst>
          </a:custGeom>
          <a:blipFill>
            <a:blip r:embed="rId5"/>
            <a:stretch>
              <a:fillRect/>
            </a:stretch>
          </a:blipFill>
          <a:ln cap="sq">
            <a:noFill/>
            <a:prstDash val="solid"/>
            <a:miter/>
          </a:ln>
        </p:spPr>
      </p:sp>
      <p:sp>
        <p:nvSpPr>
          <p:cNvPr id="10" name="Freeform 10"/>
          <p:cNvSpPr/>
          <p:nvPr/>
        </p:nvSpPr>
        <p:spPr>
          <a:xfrm>
            <a:off x="9887783" y="6883916"/>
            <a:ext cx="8605991" cy="3270277"/>
          </a:xfrm>
          <a:custGeom>
            <a:avLst/>
            <a:gdLst/>
            <a:ahLst/>
            <a:cxnLst/>
            <a:rect l="l" t="t" r="r" b="b"/>
            <a:pathLst>
              <a:path w="8605991" h="3270277">
                <a:moveTo>
                  <a:pt x="0" y="0"/>
                </a:moveTo>
                <a:lnTo>
                  <a:pt x="8605991" y="0"/>
                </a:lnTo>
                <a:lnTo>
                  <a:pt x="8605991" y="3270276"/>
                </a:lnTo>
                <a:lnTo>
                  <a:pt x="0" y="3270276"/>
                </a:lnTo>
                <a:lnTo>
                  <a:pt x="0" y="0"/>
                </a:lnTo>
                <a:close/>
              </a:path>
            </a:pathLst>
          </a:custGeom>
          <a:blipFill>
            <a:blip r:embed="rId6"/>
            <a:stretch>
              <a:fillRect/>
            </a:stretch>
          </a:blipFill>
          <a:ln cap="sq">
            <a:noFill/>
            <a:prstDash val="solid"/>
            <a:miter/>
          </a:ln>
        </p:spPr>
      </p:sp>
      <p:sp>
        <p:nvSpPr>
          <p:cNvPr id="11" name="Freeform 11"/>
          <p:cNvSpPr/>
          <p:nvPr/>
        </p:nvSpPr>
        <p:spPr>
          <a:xfrm>
            <a:off x="9887783" y="4300070"/>
            <a:ext cx="2561446" cy="2408197"/>
          </a:xfrm>
          <a:custGeom>
            <a:avLst/>
            <a:gdLst/>
            <a:ahLst/>
            <a:cxnLst/>
            <a:rect l="l" t="t" r="r" b="b"/>
            <a:pathLst>
              <a:path w="2561446" h="2408197">
                <a:moveTo>
                  <a:pt x="0" y="0"/>
                </a:moveTo>
                <a:lnTo>
                  <a:pt x="2561446" y="0"/>
                </a:lnTo>
                <a:lnTo>
                  <a:pt x="2561446" y="2408197"/>
                </a:lnTo>
                <a:lnTo>
                  <a:pt x="0" y="2408197"/>
                </a:lnTo>
                <a:lnTo>
                  <a:pt x="0" y="0"/>
                </a:lnTo>
                <a:close/>
              </a:path>
            </a:pathLst>
          </a:custGeom>
          <a:blipFill>
            <a:blip r:embed="rId7"/>
            <a:stretch>
              <a:fillRect/>
            </a:stretch>
          </a:blipFill>
          <a:ln cap="sq">
            <a:noFill/>
            <a:prstDash val="solid"/>
            <a:miter/>
          </a:ln>
        </p:spPr>
      </p:sp>
      <p:sp>
        <p:nvSpPr>
          <p:cNvPr id="12" name="TextBox 12"/>
          <p:cNvSpPr txBox="1"/>
          <p:nvPr/>
        </p:nvSpPr>
        <p:spPr>
          <a:xfrm>
            <a:off x="321769" y="274530"/>
            <a:ext cx="8295370" cy="844550"/>
          </a:xfrm>
          <a:prstGeom prst="rect">
            <a:avLst/>
          </a:prstGeom>
        </p:spPr>
        <p:txBody>
          <a:bodyPr lIns="0" tIns="0" rIns="0" bIns="0" rtlCol="0" anchor="t">
            <a:spAutoFit/>
          </a:bodyPr>
          <a:lstStyle/>
          <a:p>
            <a:pPr algn="l">
              <a:lnSpc>
                <a:spcPts val="6400"/>
              </a:lnSpc>
            </a:pPr>
            <a:r>
              <a:rPr lang="en-US" sz="5000" b="1">
                <a:solidFill>
                  <a:srgbClr val="1E4541"/>
                </a:solidFill>
                <a:latin typeface="Poppins Bold"/>
                <a:ea typeface="Poppins Bold"/>
                <a:cs typeface="Poppins Bold"/>
                <a:sym typeface="Poppins Bold"/>
              </a:rPr>
              <a:t>Post-fire Map Creator</a:t>
            </a:r>
          </a:p>
        </p:txBody>
      </p:sp>
      <p:sp>
        <p:nvSpPr>
          <p:cNvPr id="13" name="TextBox 13"/>
          <p:cNvSpPr txBox="1"/>
          <p:nvPr/>
        </p:nvSpPr>
        <p:spPr>
          <a:xfrm>
            <a:off x="321769" y="1788613"/>
            <a:ext cx="10257768" cy="1773058"/>
          </a:xfrm>
          <a:prstGeom prst="rect">
            <a:avLst/>
          </a:prstGeom>
        </p:spPr>
        <p:txBody>
          <a:bodyPr lIns="0" tIns="0" rIns="0" bIns="0" rtlCol="0" anchor="t">
            <a:spAutoFit/>
          </a:bodyPr>
          <a:lstStyle/>
          <a:p>
            <a:pPr algn="l">
              <a:lnSpc>
                <a:spcPts val="3455"/>
              </a:lnSpc>
            </a:pPr>
            <a:r>
              <a:rPr lang="en-US" sz="2699">
                <a:solidFill>
                  <a:srgbClr val="EBE5E8"/>
                </a:solidFill>
                <a:latin typeface="Poppins"/>
                <a:ea typeface="Poppins"/>
                <a:cs typeface="Poppins"/>
                <a:sym typeface="Poppins"/>
              </a:rPr>
              <a:t>An interactive web-based mapping tool built for those impacted by the HPCC fire to create maps and generate reports showing the impacts the fire had on their property. </a:t>
            </a:r>
          </a:p>
          <a:p>
            <a:pPr marL="0" lvl="0" indent="0" algn="l">
              <a:lnSpc>
                <a:spcPts val="3455"/>
              </a:lnSpc>
              <a:spcBef>
                <a:spcPct val="0"/>
              </a:spcBef>
            </a:pPr>
            <a:endParaRPr lang="en-US" sz="2699">
              <a:solidFill>
                <a:srgbClr val="EBE5E8"/>
              </a:solidFill>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465745"/>
            <a:chOff x="0" y="0"/>
            <a:chExt cx="4290446" cy="343870"/>
          </a:xfrm>
        </p:grpSpPr>
        <p:sp>
          <p:nvSpPr>
            <p:cNvPr id="3" name="Freeform 3"/>
            <p:cNvSpPr/>
            <p:nvPr/>
          </p:nvSpPr>
          <p:spPr>
            <a:xfrm>
              <a:off x="0" y="0"/>
              <a:ext cx="4290446" cy="343870"/>
            </a:xfrm>
            <a:custGeom>
              <a:avLst/>
              <a:gdLst/>
              <a:ahLst/>
              <a:cxnLst/>
              <a:rect l="l" t="t" r="r" b="b"/>
              <a:pathLst>
                <a:path w="4290446" h="343870">
                  <a:moveTo>
                    <a:pt x="0" y="0"/>
                  </a:moveTo>
                  <a:lnTo>
                    <a:pt x="4290446" y="0"/>
                  </a:lnTo>
                  <a:lnTo>
                    <a:pt x="4290446" y="343870"/>
                  </a:lnTo>
                  <a:lnTo>
                    <a:pt x="0" y="343870"/>
                  </a:lnTo>
                  <a:close/>
                </a:path>
              </a:pathLst>
            </a:custGeom>
            <a:solidFill>
              <a:srgbClr val="1E4541"/>
            </a:solidFill>
          </p:spPr>
        </p:sp>
        <p:sp>
          <p:nvSpPr>
            <p:cNvPr id="4" name="TextBox 4"/>
            <p:cNvSpPr txBox="1"/>
            <p:nvPr/>
          </p:nvSpPr>
          <p:spPr>
            <a:xfrm>
              <a:off x="0" y="-38100"/>
              <a:ext cx="4290446" cy="38197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1465745"/>
            <a:ext cx="18288000" cy="8821255"/>
            <a:chOff x="0" y="0"/>
            <a:chExt cx="1647676" cy="794760"/>
          </a:xfrm>
        </p:grpSpPr>
        <p:sp>
          <p:nvSpPr>
            <p:cNvPr id="6" name="Freeform 6"/>
            <p:cNvSpPr/>
            <p:nvPr/>
          </p:nvSpPr>
          <p:spPr>
            <a:xfrm>
              <a:off x="0" y="0"/>
              <a:ext cx="1647676" cy="794760"/>
            </a:xfrm>
            <a:custGeom>
              <a:avLst/>
              <a:gdLst/>
              <a:ahLst/>
              <a:cxnLst/>
              <a:rect l="l" t="t" r="r" b="b"/>
              <a:pathLst>
                <a:path w="1647676" h="794760">
                  <a:moveTo>
                    <a:pt x="0" y="0"/>
                  </a:moveTo>
                  <a:lnTo>
                    <a:pt x="1647676" y="0"/>
                  </a:lnTo>
                  <a:lnTo>
                    <a:pt x="1647676" y="794760"/>
                  </a:lnTo>
                  <a:lnTo>
                    <a:pt x="0" y="794760"/>
                  </a:lnTo>
                  <a:close/>
                </a:path>
              </a:pathLst>
            </a:custGeom>
            <a:blipFill>
              <a:blip r:embed="rId2">
                <a:alphaModFix amt="51000"/>
              </a:blip>
              <a:stretch>
                <a:fillRect l="-34346" r="-752" b="-16616"/>
              </a:stretch>
            </a:blipFill>
          </p:spPr>
        </p:sp>
      </p:grpSp>
      <p:grpSp>
        <p:nvGrpSpPr>
          <p:cNvPr id="7" name="Group 7"/>
          <p:cNvGrpSpPr/>
          <p:nvPr/>
        </p:nvGrpSpPr>
        <p:grpSpPr>
          <a:xfrm>
            <a:off x="16079893" y="183687"/>
            <a:ext cx="2010628" cy="1111962"/>
            <a:chOff x="0" y="0"/>
            <a:chExt cx="2680837" cy="1482616"/>
          </a:xfrm>
        </p:grpSpPr>
        <p:sp>
          <p:nvSpPr>
            <p:cNvPr id="8" name="Freeform 8"/>
            <p:cNvSpPr/>
            <p:nvPr/>
          </p:nvSpPr>
          <p:spPr>
            <a:xfrm>
              <a:off x="0" y="13893"/>
              <a:ext cx="1274118" cy="1468724"/>
            </a:xfrm>
            <a:custGeom>
              <a:avLst/>
              <a:gdLst/>
              <a:ahLst/>
              <a:cxnLst/>
              <a:rect l="l" t="t" r="r" b="b"/>
              <a:pathLst>
                <a:path w="1274118" h="1468724">
                  <a:moveTo>
                    <a:pt x="0" y="0"/>
                  </a:moveTo>
                  <a:lnTo>
                    <a:pt x="1274118" y="0"/>
                  </a:lnTo>
                  <a:lnTo>
                    <a:pt x="1274118" y="1468723"/>
                  </a:lnTo>
                  <a:lnTo>
                    <a:pt x="0" y="1468723"/>
                  </a:lnTo>
                  <a:lnTo>
                    <a:pt x="0" y="0"/>
                  </a:lnTo>
                  <a:close/>
                </a:path>
              </a:pathLst>
            </a:custGeom>
            <a:blipFill>
              <a:blip r:embed="rId3"/>
              <a:stretch>
                <a:fillRect/>
              </a:stretch>
            </a:blipFill>
          </p:spPr>
        </p:sp>
        <p:sp>
          <p:nvSpPr>
            <p:cNvPr id="9" name="Freeform 9"/>
            <p:cNvSpPr/>
            <p:nvPr/>
          </p:nvSpPr>
          <p:spPr>
            <a:xfrm>
              <a:off x="1470942" y="0"/>
              <a:ext cx="1209895" cy="1442994"/>
            </a:xfrm>
            <a:custGeom>
              <a:avLst/>
              <a:gdLst/>
              <a:ahLst/>
              <a:cxnLst/>
              <a:rect l="l" t="t" r="r" b="b"/>
              <a:pathLst>
                <a:path w="1209895" h="1442994">
                  <a:moveTo>
                    <a:pt x="0" y="0"/>
                  </a:moveTo>
                  <a:lnTo>
                    <a:pt x="1209895" y="0"/>
                  </a:lnTo>
                  <a:lnTo>
                    <a:pt x="1209895" y="1442994"/>
                  </a:lnTo>
                  <a:lnTo>
                    <a:pt x="0" y="1442994"/>
                  </a:lnTo>
                  <a:lnTo>
                    <a:pt x="0" y="0"/>
                  </a:lnTo>
                  <a:close/>
                </a:path>
              </a:pathLst>
            </a:custGeom>
            <a:blipFill>
              <a:blip r:embed="rId4"/>
              <a:stretch>
                <a:fillRect/>
              </a:stretch>
            </a:blipFill>
          </p:spPr>
        </p:sp>
      </p:grpSp>
      <p:grpSp>
        <p:nvGrpSpPr>
          <p:cNvPr id="10" name="Group 10"/>
          <p:cNvGrpSpPr/>
          <p:nvPr/>
        </p:nvGrpSpPr>
        <p:grpSpPr>
          <a:xfrm>
            <a:off x="529026" y="2702257"/>
            <a:ext cx="3201508" cy="1119463"/>
            <a:chOff x="0" y="0"/>
            <a:chExt cx="843196" cy="294838"/>
          </a:xfrm>
        </p:grpSpPr>
        <p:sp>
          <p:nvSpPr>
            <p:cNvPr id="11" name="Freeform 11"/>
            <p:cNvSpPr/>
            <p:nvPr/>
          </p:nvSpPr>
          <p:spPr>
            <a:xfrm>
              <a:off x="0" y="0"/>
              <a:ext cx="843196" cy="294838"/>
            </a:xfrm>
            <a:custGeom>
              <a:avLst/>
              <a:gdLst/>
              <a:ahLst/>
              <a:cxnLst/>
              <a:rect l="l" t="t" r="r" b="b"/>
              <a:pathLst>
                <a:path w="843196" h="294838">
                  <a:moveTo>
                    <a:pt x="36273" y="0"/>
                  </a:moveTo>
                  <a:lnTo>
                    <a:pt x="806922" y="0"/>
                  </a:lnTo>
                  <a:cubicBezTo>
                    <a:pt x="826956" y="0"/>
                    <a:pt x="843196" y="16240"/>
                    <a:pt x="843196" y="36273"/>
                  </a:cubicBezTo>
                  <a:lnTo>
                    <a:pt x="843196" y="258565"/>
                  </a:lnTo>
                  <a:cubicBezTo>
                    <a:pt x="843196" y="268185"/>
                    <a:pt x="839374" y="277411"/>
                    <a:pt x="832571" y="284214"/>
                  </a:cubicBezTo>
                  <a:cubicBezTo>
                    <a:pt x="825769" y="291016"/>
                    <a:pt x="816543" y="294838"/>
                    <a:pt x="806922" y="294838"/>
                  </a:cubicBezTo>
                  <a:lnTo>
                    <a:pt x="36273" y="294838"/>
                  </a:lnTo>
                  <a:cubicBezTo>
                    <a:pt x="26653" y="294838"/>
                    <a:pt x="17427" y="291016"/>
                    <a:pt x="10624" y="284214"/>
                  </a:cubicBezTo>
                  <a:cubicBezTo>
                    <a:pt x="3822" y="277411"/>
                    <a:pt x="0" y="268185"/>
                    <a:pt x="0" y="258565"/>
                  </a:cubicBezTo>
                  <a:lnTo>
                    <a:pt x="0" y="36273"/>
                  </a:lnTo>
                  <a:cubicBezTo>
                    <a:pt x="0" y="26653"/>
                    <a:pt x="3822" y="17427"/>
                    <a:pt x="10624" y="10624"/>
                  </a:cubicBezTo>
                  <a:cubicBezTo>
                    <a:pt x="17427" y="3822"/>
                    <a:pt x="26653" y="0"/>
                    <a:pt x="36273" y="0"/>
                  </a:cubicBezTo>
                  <a:close/>
                </a:path>
              </a:pathLst>
            </a:custGeom>
            <a:solidFill>
              <a:srgbClr val="1E4541">
                <a:alpha val="69804"/>
              </a:srgbClr>
            </a:solidFill>
          </p:spPr>
        </p:sp>
        <p:sp>
          <p:nvSpPr>
            <p:cNvPr id="12" name="TextBox 12"/>
            <p:cNvSpPr txBox="1"/>
            <p:nvPr/>
          </p:nvSpPr>
          <p:spPr>
            <a:xfrm>
              <a:off x="0" y="-38100"/>
              <a:ext cx="843196" cy="332938"/>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4038542" y="2702257"/>
            <a:ext cx="3201508" cy="1119463"/>
            <a:chOff x="0" y="0"/>
            <a:chExt cx="843196" cy="294838"/>
          </a:xfrm>
        </p:grpSpPr>
        <p:sp>
          <p:nvSpPr>
            <p:cNvPr id="14" name="Freeform 14"/>
            <p:cNvSpPr/>
            <p:nvPr/>
          </p:nvSpPr>
          <p:spPr>
            <a:xfrm>
              <a:off x="0" y="0"/>
              <a:ext cx="843196" cy="294838"/>
            </a:xfrm>
            <a:custGeom>
              <a:avLst/>
              <a:gdLst/>
              <a:ahLst/>
              <a:cxnLst/>
              <a:rect l="l" t="t" r="r" b="b"/>
              <a:pathLst>
                <a:path w="843196" h="294838">
                  <a:moveTo>
                    <a:pt x="36273" y="0"/>
                  </a:moveTo>
                  <a:lnTo>
                    <a:pt x="806922" y="0"/>
                  </a:lnTo>
                  <a:cubicBezTo>
                    <a:pt x="826956" y="0"/>
                    <a:pt x="843196" y="16240"/>
                    <a:pt x="843196" y="36273"/>
                  </a:cubicBezTo>
                  <a:lnTo>
                    <a:pt x="843196" y="258565"/>
                  </a:lnTo>
                  <a:cubicBezTo>
                    <a:pt x="843196" y="268185"/>
                    <a:pt x="839374" y="277411"/>
                    <a:pt x="832571" y="284214"/>
                  </a:cubicBezTo>
                  <a:cubicBezTo>
                    <a:pt x="825769" y="291016"/>
                    <a:pt x="816543" y="294838"/>
                    <a:pt x="806922" y="294838"/>
                  </a:cubicBezTo>
                  <a:lnTo>
                    <a:pt x="36273" y="294838"/>
                  </a:lnTo>
                  <a:cubicBezTo>
                    <a:pt x="26653" y="294838"/>
                    <a:pt x="17427" y="291016"/>
                    <a:pt x="10624" y="284214"/>
                  </a:cubicBezTo>
                  <a:cubicBezTo>
                    <a:pt x="3822" y="277411"/>
                    <a:pt x="0" y="268185"/>
                    <a:pt x="0" y="258565"/>
                  </a:cubicBezTo>
                  <a:lnTo>
                    <a:pt x="0" y="36273"/>
                  </a:lnTo>
                  <a:cubicBezTo>
                    <a:pt x="0" y="26653"/>
                    <a:pt x="3822" y="17427"/>
                    <a:pt x="10624" y="10624"/>
                  </a:cubicBezTo>
                  <a:cubicBezTo>
                    <a:pt x="17427" y="3822"/>
                    <a:pt x="26653" y="0"/>
                    <a:pt x="36273" y="0"/>
                  </a:cubicBezTo>
                  <a:close/>
                </a:path>
              </a:pathLst>
            </a:custGeom>
            <a:solidFill>
              <a:srgbClr val="1E4541">
                <a:alpha val="69804"/>
              </a:srgbClr>
            </a:solidFill>
          </p:spPr>
        </p:sp>
        <p:sp>
          <p:nvSpPr>
            <p:cNvPr id="15" name="TextBox 15"/>
            <p:cNvSpPr txBox="1"/>
            <p:nvPr/>
          </p:nvSpPr>
          <p:spPr>
            <a:xfrm>
              <a:off x="0" y="-38100"/>
              <a:ext cx="843196" cy="332938"/>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7544850" y="2702257"/>
            <a:ext cx="3201508" cy="1119463"/>
            <a:chOff x="0" y="0"/>
            <a:chExt cx="843196" cy="294838"/>
          </a:xfrm>
        </p:grpSpPr>
        <p:sp>
          <p:nvSpPr>
            <p:cNvPr id="17" name="Freeform 17"/>
            <p:cNvSpPr/>
            <p:nvPr/>
          </p:nvSpPr>
          <p:spPr>
            <a:xfrm>
              <a:off x="0" y="0"/>
              <a:ext cx="843196" cy="294838"/>
            </a:xfrm>
            <a:custGeom>
              <a:avLst/>
              <a:gdLst/>
              <a:ahLst/>
              <a:cxnLst/>
              <a:rect l="l" t="t" r="r" b="b"/>
              <a:pathLst>
                <a:path w="843196" h="294838">
                  <a:moveTo>
                    <a:pt x="36273" y="0"/>
                  </a:moveTo>
                  <a:lnTo>
                    <a:pt x="806922" y="0"/>
                  </a:lnTo>
                  <a:cubicBezTo>
                    <a:pt x="826956" y="0"/>
                    <a:pt x="843196" y="16240"/>
                    <a:pt x="843196" y="36273"/>
                  </a:cubicBezTo>
                  <a:lnTo>
                    <a:pt x="843196" y="258565"/>
                  </a:lnTo>
                  <a:cubicBezTo>
                    <a:pt x="843196" y="268185"/>
                    <a:pt x="839374" y="277411"/>
                    <a:pt x="832571" y="284214"/>
                  </a:cubicBezTo>
                  <a:cubicBezTo>
                    <a:pt x="825769" y="291016"/>
                    <a:pt x="816543" y="294838"/>
                    <a:pt x="806922" y="294838"/>
                  </a:cubicBezTo>
                  <a:lnTo>
                    <a:pt x="36273" y="294838"/>
                  </a:lnTo>
                  <a:cubicBezTo>
                    <a:pt x="26653" y="294838"/>
                    <a:pt x="17427" y="291016"/>
                    <a:pt x="10624" y="284214"/>
                  </a:cubicBezTo>
                  <a:cubicBezTo>
                    <a:pt x="3822" y="277411"/>
                    <a:pt x="0" y="268185"/>
                    <a:pt x="0" y="258565"/>
                  </a:cubicBezTo>
                  <a:lnTo>
                    <a:pt x="0" y="36273"/>
                  </a:lnTo>
                  <a:cubicBezTo>
                    <a:pt x="0" y="26653"/>
                    <a:pt x="3822" y="17427"/>
                    <a:pt x="10624" y="10624"/>
                  </a:cubicBezTo>
                  <a:cubicBezTo>
                    <a:pt x="17427" y="3822"/>
                    <a:pt x="26653" y="0"/>
                    <a:pt x="36273" y="0"/>
                  </a:cubicBezTo>
                  <a:close/>
                </a:path>
              </a:pathLst>
            </a:custGeom>
            <a:solidFill>
              <a:srgbClr val="1E4541">
                <a:alpha val="69804"/>
              </a:srgbClr>
            </a:solidFill>
            <a:ln cap="sq">
              <a:noFill/>
              <a:prstDash val="solid"/>
              <a:miter/>
            </a:ln>
          </p:spPr>
        </p:sp>
        <p:sp>
          <p:nvSpPr>
            <p:cNvPr id="18" name="TextBox 18"/>
            <p:cNvSpPr txBox="1"/>
            <p:nvPr/>
          </p:nvSpPr>
          <p:spPr>
            <a:xfrm>
              <a:off x="0" y="-38100"/>
              <a:ext cx="843196" cy="332938"/>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9" name="Group 19"/>
          <p:cNvGrpSpPr/>
          <p:nvPr/>
        </p:nvGrpSpPr>
        <p:grpSpPr>
          <a:xfrm>
            <a:off x="11051158" y="2702257"/>
            <a:ext cx="3201508" cy="1119463"/>
            <a:chOff x="0" y="0"/>
            <a:chExt cx="843196" cy="294838"/>
          </a:xfrm>
        </p:grpSpPr>
        <p:sp>
          <p:nvSpPr>
            <p:cNvPr id="20" name="Freeform 20"/>
            <p:cNvSpPr/>
            <p:nvPr/>
          </p:nvSpPr>
          <p:spPr>
            <a:xfrm>
              <a:off x="0" y="0"/>
              <a:ext cx="843196" cy="294838"/>
            </a:xfrm>
            <a:custGeom>
              <a:avLst/>
              <a:gdLst/>
              <a:ahLst/>
              <a:cxnLst/>
              <a:rect l="l" t="t" r="r" b="b"/>
              <a:pathLst>
                <a:path w="843196" h="294838">
                  <a:moveTo>
                    <a:pt x="36273" y="0"/>
                  </a:moveTo>
                  <a:lnTo>
                    <a:pt x="806922" y="0"/>
                  </a:lnTo>
                  <a:cubicBezTo>
                    <a:pt x="826956" y="0"/>
                    <a:pt x="843196" y="16240"/>
                    <a:pt x="843196" y="36273"/>
                  </a:cubicBezTo>
                  <a:lnTo>
                    <a:pt x="843196" y="258565"/>
                  </a:lnTo>
                  <a:cubicBezTo>
                    <a:pt x="843196" y="268185"/>
                    <a:pt x="839374" y="277411"/>
                    <a:pt x="832571" y="284214"/>
                  </a:cubicBezTo>
                  <a:cubicBezTo>
                    <a:pt x="825769" y="291016"/>
                    <a:pt x="816543" y="294838"/>
                    <a:pt x="806922" y="294838"/>
                  </a:cubicBezTo>
                  <a:lnTo>
                    <a:pt x="36273" y="294838"/>
                  </a:lnTo>
                  <a:cubicBezTo>
                    <a:pt x="26653" y="294838"/>
                    <a:pt x="17427" y="291016"/>
                    <a:pt x="10624" y="284214"/>
                  </a:cubicBezTo>
                  <a:cubicBezTo>
                    <a:pt x="3822" y="277411"/>
                    <a:pt x="0" y="268185"/>
                    <a:pt x="0" y="258565"/>
                  </a:cubicBezTo>
                  <a:lnTo>
                    <a:pt x="0" y="36273"/>
                  </a:lnTo>
                  <a:cubicBezTo>
                    <a:pt x="0" y="26653"/>
                    <a:pt x="3822" y="17427"/>
                    <a:pt x="10624" y="10624"/>
                  </a:cubicBezTo>
                  <a:cubicBezTo>
                    <a:pt x="17427" y="3822"/>
                    <a:pt x="26653" y="0"/>
                    <a:pt x="36273" y="0"/>
                  </a:cubicBezTo>
                  <a:close/>
                </a:path>
              </a:pathLst>
            </a:custGeom>
            <a:solidFill>
              <a:srgbClr val="1E4541">
                <a:alpha val="69804"/>
              </a:srgbClr>
            </a:solidFill>
            <a:ln cap="sq">
              <a:noFill/>
              <a:prstDash val="solid"/>
              <a:miter/>
            </a:ln>
          </p:spPr>
        </p:sp>
        <p:sp>
          <p:nvSpPr>
            <p:cNvPr id="21" name="TextBox 21"/>
            <p:cNvSpPr txBox="1"/>
            <p:nvPr/>
          </p:nvSpPr>
          <p:spPr>
            <a:xfrm>
              <a:off x="0" y="-38100"/>
              <a:ext cx="843196" cy="332938"/>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2" name="Group 22"/>
          <p:cNvGrpSpPr/>
          <p:nvPr/>
        </p:nvGrpSpPr>
        <p:grpSpPr>
          <a:xfrm>
            <a:off x="14557466" y="2702257"/>
            <a:ext cx="3201508" cy="1119463"/>
            <a:chOff x="0" y="0"/>
            <a:chExt cx="843196" cy="294838"/>
          </a:xfrm>
        </p:grpSpPr>
        <p:sp>
          <p:nvSpPr>
            <p:cNvPr id="23" name="Freeform 23"/>
            <p:cNvSpPr/>
            <p:nvPr/>
          </p:nvSpPr>
          <p:spPr>
            <a:xfrm>
              <a:off x="0" y="0"/>
              <a:ext cx="843196" cy="294838"/>
            </a:xfrm>
            <a:custGeom>
              <a:avLst/>
              <a:gdLst/>
              <a:ahLst/>
              <a:cxnLst/>
              <a:rect l="l" t="t" r="r" b="b"/>
              <a:pathLst>
                <a:path w="843196" h="294838">
                  <a:moveTo>
                    <a:pt x="36273" y="0"/>
                  </a:moveTo>
                  <a:lnTo>
                    <a:pt x="806922" y="0"/>
                  </a:lnTo>
                  <a:cubicBezTo>
                    <a:pt x="826956" y="0"/>
                    <a:pt x="843196" y="16240"/>
                    <a:pt x="843196" y="36273"/>
                  </a:cubicBezTo>
                  <a:lnTo>
                    <a:pt x="843196" y="258565"/>
                  </a:lnTo>
                  <a:cubicBezTo>
                    <a:pt x="843196" y="268185"/>
                    <a:pt x="839374" y="277411"/>
                    <a:pt x="832571" y="284214"/>
                  </a:cubicBezTo>
                  <a:cubicBezTo>
                    <a:pt x="825769" y="291016"/>
                    <a:pt x="816543" y="294838"/>
                    <a:pt x="806922" y="294838"/>
                  </a:cubicBezTo>
                  <a:lnTo>
                    <a:pt x="36273" y="294838"/>
                  </a:lnTo>
                  <a:cubicBezTo>
                    <a:pt x="26653" y="294838"/>
                    <a:pt x="17427" y="291016"/>
                    <a:pt x="10624" y="284214"/>
                  </a:cubicBezTo>
                  <a:cubicBezTo>
                    <a:pt x="3822" y="277411"/>
                    <a:pt x="0" y="268185"/>
                    <a:pt x="0" y="258565"/>
                  </a:cubicBezTo>
                  <a:lnTo>
                    <a:pt x="0" y="36273"/>
                  </a:lnTo>
                  <a:cubicBezTo>
                    <a:pt x="0" y="26653"/>
                    <a:pt x="3822" y="17427"/>
                    <a:pt x="10624" y="10624"/>
                  </a:cubicBezTo>
                  <a:cubicBezTo>
                    <a:pt x="17427" y="3822"/>
                    <a:pt x="26653" y="0"/>
                    <a:pt x="36273" y="0"/>
                  </a:cubicBezTo>
                  <a:close/>
                </a:path>
              </a:pathLst>
            </a:custGeom>
            <a:solidFill>
              <a:srgbClr val="1E4541">
                <a:alpha val="69804"/>
              </a:srgbClr>
            </a:solidFill>
            <a:ln cap="sq">
              <a:noFill/>
              <a:prstDash val="solid"/>
              <a:miter/>
            </a:ln>
          </p:spPr>
        </p:sp>
        <p:sp>
          <p:nvSpPr>
            <p:cNvPr id="24" name="TextBox 24"/>
            <p:cNvSpPr txBox="1"/>
            <p:nvPr/>
          </p:nvSpPr>
          <p:spPr>
            <a:xfrm>
              <a:off x="0" y="-38100"/>
              <a:ext cx="843196" cy="332938"/>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5" name="Group 25"/>
          <p:cNvGrpSpPr/>
          <p:nvPr/>
        </p:nvGrpSpPr>
        <p:grpSpPr>
          <a:xfrm>
            <a:off x="529026" y="4024037"/>
            <a:ext cx="3201508" cy="830656"/>
            <a:chOff x="0" y="0"/>
            <a:chExt cx="843196" cy="218774"/>
          </a:xfrm>
        </p:grpSpPr>
        <p:sp>
          <p:nvSpPr>
            <p:cNvPr id="26" name="Freeform 26"/>
            <p:cNvSpPr/>
            <p:nvPr/>
          </p:nvSpPr>
          <p:spPr>
            <a:xfrm>
              <a:off x="0" y="0"/>
              <a:ext cx="843196" cy="218774"/>
            </a:xfrm>
            <a:custGeom>
              <a:avLst/>
              <a:gdLst/>
              <a:ahLst/>
              <a:cxnLst/>
              <a:rect l="l" t="t" r="r" b="b"/>
              <a:pathLst>
                <a:path w="843196" h="218774">
                  <a:moveTo>
                    <a:pt x="36273" y="0"/>
                  </a:moveTo>
                  <a:lnTo>
                    <a:pt x="806922" y="0"/>
                  </a:lnTo>
                  <a:cubicBezTo>
                    <a:pt x="826956" y="0"/>
                    <a:pt x="843196" y="16240"/>
                    <a:pt x="843196" y="36273"/>
                  </a:cubicBezTo>
                  <a:lnTo>
                    <a:pt x="843196" y="182500"/>
                  </a:lnTo>
                  <a:cubicBezTo>
                    <a:pt x="843196" y="192121"/>
                    <a:pt x="839374" y="201347"/>
                    <a:pt x="832571" y="208149"/>
                  </a:cubicBezTo>
                  <a:cubicBezTo>
                    <a:pt x="825769" y="214952"/>
                    <a:pt x="816543" y="218774"/>
                    <a:pt x="806922" y="218774"/>
                  </a:cubicBezTo>
                  <a:lnTo>
                    <a:pt x="36273" y="218774"/>
                  </a:lnTo>
                  <a:cubicBezTo>
                    <a:pt x="16240" y="218774"/>
                    <a:pt x="0" y="202533"/>
                    <a:pt x="0" y="182500"/>
                  </a:cubicBezTo>
                  <a:lnTo>
                    <a:pt x="0" y="36273"/>
                  </a:lnTo>
                  <a:cubicBezTo>
                    <a:pt x="0" y="26653"/>
                    <a:pt x="3822" y="17427"/>
                    <a:pt x="10624" y="10624"/>
                  </a:cubicBezTo>
                  <a:cubicBezTo>
                    <a:pt x="17427" y="3822"/>
                    <a:pt x="26653" y="0"/>
                    <a:pt x="36273" y="0"/>
                  </a:cubicBezTo>
                  <a:close/>
                </a:path>
              </a:pathLst>
            </a:custGeom>
            <a:solidFill>
              <a:srgbClr val="FFFFFF">
                <a:alpha val="80000"/>
              </a:srgbClr>
            </a:solidFill>
          </p:spPr>
        </p:sp>
        <p:sp>
          <p:nvSpPr>
            <p:cNvPr id="27" name="TextBox 27"/>
            <p:cNvSpPr txBox="1"/>
            <p:nvPr/>
          </p:nvSpPr>
          <p:spPr>
            <a:xfrm>
              <a:off x="0" y="-38100"/>
              <a:ext cx="843196" cy="256874"/>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4038542" y="4024037"/>
            <a:ext cx="3201508" cy="830656"/>
            <a:chOff x="0" y="0"/>
            <a:chExt cx="843196" cy="218774"/>
          </a:xfrm>
        </p:grpSpPr>
        <p:sp>
          <p:nvSpPr>
            <p:cNvPr id="29" name="Freeform 29"/>
            <p:cNvSpPr/>
            <p:nvPr/>
          </p:nvSpPr>
          <p:spPr>
            <a:xfrm>
              <a:off x="0" y="0"/>
              <a:ext cx="843196" cy="218774"/>
            </a:xfrm>
            <a:custGeom>
              <a:avLst/>
              <a:gdLst/>
              <a:ahLst/>
              <a:cxnLst/>
              <a:rect l="l" t="t" r="r" b="b"/>
              <a:pathLst>
                <a:path w="843196" h="218774">
                  <a:moveTo>
                    <a:pt x="36273" y="0"/>
                  </a:moveTo>
                  <a:lnTo>
                    <a:pt x="806922" y="0"/>
                  </a:lnTo>
                  <a:cubicBezTo>
                    <a:pt x="826956" y="0"/>
                    <a:pt x="843196" y="16240"/>
                    <a:pt x="843196" y="36273"/>
                  </a:cubicBezTo>
                  <a:lnTo>
                    <a:pt x="843196" y="182500"/>
                  </a:lnTo>
                  <a:cubicBezTo>
                    <a:pt x="843196" y="192121"/>
                    <a:pt x="839374" y="201347"/>
                    <a:pt x="832571" y="208149"/>
                  </a:cubicBezTo>
                  <a:cubicBezTo>
                    <a:pt x="825769" y="214952"/>
                    <a:pt x="816543" y="218774"/>
                    <a:pt x="806922" y="218774"/>
                  </a:cubicBezTo>
                  <a:lnTo>
                    <a:pt x="36273" y="218774"/>
                  </a:lnTo>
                  <a:cubicBezTo>
                    <a:pt x="16240" y="218774"/>
                    <a:pt x="0" y="202533"/>
                    <a:pt x="0" y="182500"/>
                  </a:cubicBezTo>
                  <a:lnTo>
                    <a:pt x="0" y="36273"/>
                  </a:lnTo>
                  <a:cubicBezTo>
                    <a:pt x="0" y="26653"/>
                    <a:pt x="3822" y="17427"/>
                    <a:pt x="10624" y="10624"/>
                  </a:cubicBezTo>
                  <a:cubicBezTo>
                    <a:pt x="17427" y="3822"/>
                    <a:pt x="26653" y="0"/>
                    <a:pt x="36273" y="0"/>
                  </a:cubicBezTo>
                  <a:close/>
                </a:path>
              </a:pathLst>
            </a:custGeom>
            <a:solidFill>
              <a:srgbClr val="FFFFFF">
                <a:alpha val="80000"/>
              </a:srgbClr>
            </a:solidFill>
            <a:ln cap="sq">
              <a:noFill/>
              <a:prstDash val="solid"/>
              <a:miter/>
            </a:ln>
          </p:spPr>
        </p:sp>
        <p:sp>
          <p:nvSpPr>
            <p:cNvPr id="30" name="TextBox 30"/>
            <p:cNvSpPr txBox="1"/>
            <p:nvPr/>
          </p:nvSpPr>
          <p:spPr>
            <a:xfrm>
              <a:off x="0" y="-38100"/>
              <a:ext cx="843196" cy="256874"/>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1" name="Group 31"/>
          <p:cNvGrpSpPr/>
          <p:nvPr/>
        </p:nvGrpSpPr>
        <p:grpSpPr>
          <a:xfrm>
            <a:off x="7583269" y="4024037"/>
            <a:ext cx="3163089" cy="830656"/>
            <a:chOff x="0" y="0"/>
            <a:chExt cx="833077" cy="218774"/>
          </a:xfrm>
        </p:grpSpPr>
        <p:sp>
          <p:nvSpPr>
            <p:cNvPr id="32" name="Freeform 32"/>
            <p:cNvSpPr/>
            <p:nvPr/>
          </p:nvSpPr>
          <p:spPr>
            <a:xfrm>
              <a:off x="0" y="0"/>
              <a:ext cx="833077" cy="218774"/>
            </a:xfrm>
            <a:custGeom>
              <a:avLst/>
              <a:gdLst/>
              <a:ahLst/>
              <a:cxnLst/>
              <a:rect l="l" t="t" r="r" b="b"/>
              <a:pathLst>
                <a:path w="833077" h="218774">
                  <a:moveTo>
                    <a:pt x="36714" y="0"/>
                  </a:moveTo>
                  <a:lnTo>
                    <a:pt x="796363" y="0"/>
                  </a:lnTo>
                  <a:cubicBezTo>
                    <a:pt x="816640" y="0"/>
                    <a:pt x="833077" y="16437"/>
                    <a:pt x="833077" y="36714"/>
                  </a:cubicBezTo>
                  <a:lnTo>
                    <a:pt x="833077" y="182060"/>
                  </a:lnTo>
                  <a:cubicBezTo>
                    <a:pt x="833077" y="191797"/>
                    <a:pt x="829209" y="201135"/>
                    <a:pt x="822324" y="208020"/>
                  </a:cubicBezTo>
                  <a:cubicBezTo>
                    <a:pt x="815439" y="214905"/>
                    <a:pt x="806100" y="218774"/>
                    <a:pt x="796363" y="218774"/>
                  </a:cubicBezTo>
                  <a:lnTo>
                    <a:pt x="36714" y="218774"/>
                  </a:lnTo>
                  <a:cubicBezTo>
                    <a:pt x="26977" y="218774"/>
                    <a:pt x="17638" y="214905"/>
                    <a:pt x="10753" y="208020"/>
                  </a:cubicBezTo>
                  <a:cubicBezTo>
                    <a:pt x="3868" y="201135"/>
                    <a:pt x="0" y="191797"/>
                    <a:pt x="0" y="182060"/>
                  </a:cubicBezTo>
                  <a:lnTo>
                    <a:pt x="0" y="36714"/>
                  </a:lnTo>
                  <a:cubicBezTo>
                    <a:pt x="0" y="26977"/>
                    <a:pt x="3868" y="17638"/>
                    <a:pt x="10753" y="10753"/>
                  </a:cubicBezTo>
                  <a:cubicBezTo>
                    <a:pt x="17638" y="3868"/>
                    <a:pt x="26977" y="0"/>
                    <a:pt x="36714" y="0"/>
                  </a:cubicBezTo>
                  <a:close/>
                </a:path>
              </a:pathLst>
            </a:custGeom>
            <a:solidFill>
              <a:srgbClr val="FFFFFF">
                <a:alpha val="80000"/>
              </a:srgbClr>
            </a:solidFill>
            <a:ln cap="sq">
              <a:noFill/>
              <a:prstDash val="solid"/>
              <a:miter/>
            </a:ln>
          </p:spPr>
        </p:sp>
        <p:sp>
          <p:nvSpPr>
            <p:cNvPr id="33" name="TextBox 33"/>
            <p:cNvSpPr txBox="1"/>
            <p:nvPr/>
          </p:nvSpPr>
          <p:spPr>
            <a:xfrm>
              <a:off x="0" y="-38100"/>
              <a:ext cx="833077" cy="256874"/>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4" name="Group 34"/>
          <p:cNvGrpSpPr/>
          <p:nvPr/>
        </p:nvGrpSpPr>
        <p:grpSpPr>
          <a:xfrm>
            <a:off x="11051158" y="4024037"/>
            <a:ext cx="3201508" cy="830656"/>
            <a:chOff x="0" y="0"/>
            <a:chExt cx="843196" cy="218774"/>
          </a:xfrm>
        </p:grpSpPr>
        <p:sp>
          <p:nvSpPr>
            <p:cNvPr id="35" name="Freeform 35"/>
            <p:cNvSpPr/>
            <p:nvPr/>
          </p:nvSpPr>
          <p:spPr>
            <a:xfrm>
              <a:off x="0" y="0"/>
              <a:ext cx="843196" cy="218774"/>
            </a:xfrm>
            <a:custGeom>
              <a:avLst/>
              <a:gdLst/>
              <a:ahLst/>
              <a:cxnLst/>
              <a:rect l="l" t="t" r="r" b="b"/>
              <a:pathLst>
                <a:path w="843196" h="218774">
                  <a:moveTo>
                    <a:pt x="36273" y="0"/>
                  </a:moveTo>
                  <a:lnTo>
                    <a:pt x="806922" y="0"/>
                  </a:lnTo>
                  <a:cubicBezTo>
                    <a:pt x="826956" y="0"/>
                    <a:pt x="843196" y="16240"/>
                    <a:pt x="843196" y="36273"/>
                  </a:cubicBezTo>
                  <a:lnTo>
                    <a:pt x="843196" y="182500"/>
                  </a:lnTo>
                  <a:cubicBezTo>
                    <a:pt x="843196" y="192121"/>
                    <a:pt x="839374" y="201347"/>
                    <a:pt x="832571" y="208149"/>
                  </a:cubicBezTo>
                  <a:cubicBezTo>
                    <a:pt x="825769" y="214952"/>
                    <a:pt x="816543" y="218774"/>
                    <a:pt x="806922" y="218774"/>
                  </a:cubicBezTo>
                  <a:lnTo>
                    <a:pt x="36273" y="218774"/>
                  </a:lnTo>
                  <a:cubicBezTo>
                    <a:pt x="16240" y="218774"/>
                    <a:pt x="0" y="202533"/>
                    <a:pt x="0" y="182500"/>
                  </a:cubicBezTo>
                  <a:lnTo>
                    <a:pt x="0" y="36273"/>
                  </a:lnTo>
                  <a:cubicBezTo>
                    <a:pt x="0" y="26653"/>
                    <a:pt x="3822" y="17427"/>
                    <a:pt x="10624" y="10624"/>
                  </a:cubicBezTo>
                  <a:cubicBezTo>
                    <a:pt x="17427" y="3822"/>
                    <a:pt x="26653" y="0"/>
                    <a:pt x="36273" y="0"/>
                  </a:cubicBezTo>
                  <a:close/>
                </a:path>
              </a:pathLst>
            </a:custGeom>
            <a:solidFill>
              <a:srgbClr val="FFFFFF">
                <a:alpha val="80000"/>
              </a:srgbClr>
            </a:solidFill>
            <a:ln cap="sq">
              <a:noFill/>
              <a:prstDash val="solid"/>
              <a:miter/>
            </a:ln>
          </p:spPr>
        </p:sp>
        <p:sp>
          <p:nvSpPr>
            <p:cNvPr id="36" name="TextBox 36"/>
            <p:cNvSpPr txBox="1"/>
            <p:nvPr/>
          </p:nvSpPr>
          <p:spPr>
            <a:xfrm>
              <a:off x="0" y="-38100"/>
              <a:ext cx="843196" cy="256874"/>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7" name="Group 37"/>
          <p:cNvGrpSpPr/>
          <p:nvPr/>
        </p:nvGrpSpPr>
        <p:grpSpPr>
          <a:xfrm>
            <a:off x="14557466" y="4024037"/>
            <a:ext cx="3201508" cy="830656"/>
            <a:chOff x="0" y="0"/>
            <a:chExt cx="843196" cy="218774"/>
          </a:xfrm>
        </p:grpSpPr>
        <p:sp>
          <p:nvSpPr>
            <p:cNvPr id="38" name="Freeform 38"/>
            <p:cNvSpPr/>
            <p:nvPr/>
          </p:nvSpPr>
          <p:spPr>
            <a:xfrm>
              <a:off x="0" y="0"/>
              <a:ext cx="843196" cy="218774"/>
            </a:xfrm>
            <a:custGeom>
              <a:avLst/>
              <a:gdLst/>
              <a:ahLst/>
              <a:cxnLst/>
              <a:rect l="l" t="t" r="r" b="b"/>
              <a:pathLst>
                <a:path w="843196" h="218774">
                  <a:moveTo>
                    <a:pt x="36273" y="0"/>
                  </a:moveTo>
                  <a:lnTo>
                    <a:pt x="806922" y="0"/>
                  </a:lnTo>
                  <a:cubicBezTo>
                    <a:pt x="826956" y="0"/>
                    <a:pt x="843196" y="16240"/>
                    <a:pt x="843196" y="36273"/>
                  </a:cubicBezTo>
                  <a:lnTo>
                    <a:pt x="843196" y="182500"/>
                  </a:lnTo>
                  <a:cubicBezTo>
                    <a:pt x="843196" y="192121"/>
                    <a:pt x="839374" y="201347"/>
                    <a:pt x="832571" y="208149"/>
                  </a:cubicBezTo>
                  <a:cubicBezTo>
                    <a:pt x="825769" y="214952"/>
                    <a:pt x="816543" y="218774"/>
                    <a:pt x="806922" y="218774"/>
                  </a:cubicBezTo>
                  <a:lnTo>
                    <a:pt x="36273" y="218774"/>
                  </a:lnTo>
                  <a:cubicBezTo>
                    <a:pt x="16240" y="218774"/>
                    <a:pt x="0" y="202533"/>
                    <a:pt x="0" y="182500"/>
                  </a:cubicBezTo>
                  <a:lnTo>
                    <a:pt x="0" y="36273"/>
                  </a:lnTo>
                  <a:cubicBezTo>
                    <a:pt x="0" y="26653"/>
                    <a:pt x="3822" y="17427"/>
                    <a:pt x="10624" y="10624"/>
                  </a:cubicBezTo>
                  <a:cubicBezTo>
                    <a:pt x="17427" y="3822"/>
                    <a:pt x="26653" y="0"/>
                    <a:pt x="36273" y="0"/>
                  </a:cubicBezTo>
                  <a:close/>
                </a:path>
              </a:pathLst>
            </a:custGeom>
            <a:solidFill>
              <a:srgbClr val="FFFFFF">
                <a:alpha val="80000"/>
              </a:srgbClr>
            </a:solidFill>
            <a:ln cap="sq">
              <a:noFill/>
              <a:prstDash val="solid"/>
              <a:miter/>
            </a:ln>
          </p:spPr>
        </p:sp>
        <p:sp>
          <p:nvSpPr>
            <p:cNvPr id="39" name="TextBox 39"/>
            <p:cNvSpPr txBox="1"/>
            <p:nvPr/>
          </p:nvSpPr>
          <p:spPr>
            <a:xfrm>
              <a:off x="0" y="-38100"/>
              <a:ext cx="843196" cy="256874"/>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40" name="Group 40"/>
          <p:cNvGrpSpPr/>
          <p:nvPr/>
        </p:nvGrpSpPr>
        <p:grpSpPr>
          <a:xfrm>
            <a:off x="529026" y="5045717"/>
            <a:ext cx="3201508" cy="3581198"/>
            <a:chOff x="0" y="0"/>
            <a:chExt cx="843196" cy="943196"/>
          </a:xfrm>
        </p:grpSpPr>
        <p:sp>
          <p:nvSpPr>
            <p:cNvPr id="41" name="Freeform 41"/>
            <p:cNvSpPr/>
            <p:nvPr/>
          </p:nvSpPr>
          <p:spPr>
            <a:xfrm>
              <a:off x="0" y="0"/>
              <a:ext cx="843196" cy="943196"/>
            </a:xfrm>
            <a:custGeom>
              <a:avLst/>
              <a:gdLst/>
              <a:ahLst/>
              <a:cxnLst/>
              <a:rect l="l" t="t" r="r" b="b"/>
              <a:pathLst>
                <a:path w="843196" h="943196">
                  <a:moveTo>
                    <a:pt x="36273" y="0"/>
                  </a:moveTo>
                  <a:lnTo>
                    <a:pt x="806922" y="0"/>
                  </a:lnTo>
                  <a:cubicBezTo>
                    <a:pt x="826956" y="0"/>
                    <a:pt x="843196" y="16240"/>
                    <a:pt x="843196" y="36273"/>
                  </a:cubicBezTo>
                  <a:lnTo>
                    <a:pt x="843196" y="906923"/>
                  </a:lnTo>
                  <a:cubicBezTo>
                    <a:pt x="843196" y="916543"/>
                    <a:pt x="839374" y="925769"/>
                    <a:pt x="832571" y="932572"/>
                  </a:cubicBezTo>
                  <a:cubicBezTo>
                    <a:pt x="825769" y="939374"/>
                    <a:pt x="816543" y="943196"/>
                    <a:pt x="806922" y="943196"/>
                  </a:cubicBezTo>
                  <a:lnTo>
                    <a:pt x="36273" y="943196"/>
                  </a:lnTo>
                  <a:cubicBezTo>
                    <a:pt x="16240" y="943196"/>
                    <a:pt x="0" y="926956"/>
                    <a:pt x="0" y="906923"/>
                  </a:cubicBezTo>
                  <a:lnTo>
                    <a:pt x="0" y="36273"/>
                  </a:lnTo>
                  <a:cubicBezTo>
                    <a:pt x="0" y="26653"/>
                    <a:pt x="3822" y="17427"/>
                    <a:pt x="10624" y="10624"/>
                  </a:cubicBezTo>
                  <a:cubicBezTo>
                    <a:pt x="17427" y="3822"/>
                    <a:pt x="26653" y="0"/>
                    <a:pt x="36273" y="0"/>
                  </a:cubicBezTo>
                  <a:close/>
                </a:path>
              </a:pathLst>
            </a:custGeom>
            <a:solidFill>
              <a:srgbClr val="FFFFFF">
                <a:alpha val="69804"/>
              </a:srgbClr>
            </a:solidFill>
          </p:spPr>
        </p:sp>
        <p:sp>
          <p:nvSpPr>
            <p:cNvPr id="42" name="TextBox 42"/>
            <p:cNvSpPr txBox="1"/>
            <p:nvPr/>
          </p:nvSpPr>
          <p:spPr>
            <a:xfrm>
              <a:off x="0" y="-38100"/>
              <a:ext cx="843196" cy="981296"/>
            </a:xfrm>
            <a:prstGeom prst="rect">
              <a:avLst/>
            </a:prstGeom>
          </p:spPr>
          <p:txBody>
            <a:bodyPr lIns="50800" tIns="50800" rIns="50800" bIns="50800" rtlCol="0" anchor="ctr"/>
            <a:lstStyle/>
            <a:p>
              <a:pPr algn="ctr">
                <a:lnSpc>
                  <a:spcPts val="2659"/>
                </a:lnSpc>
              </a:pPr>
              <a:endParaRPr/>
            </a:p>
          </p:txBody>
        </p:sp>
      </p:grpSp>
      <p:grpSp>
        <p:nvGrpSpPr>
          <p:cNvPr id="43" name="Group 43"/>
          <p:cNvGrpSpPr/>
          <p:nvPr/>
        </p:nvGrpSpPr>
        <p:grpSpPr>
          <a:xfrm>
            <a:off x="4057911" y="5045717"/>
            <a:ext cx="3201508" cy="3581198"/>
            <a:chOff x="0" y="0"/>
            <a:chExt cx="843196" cy="943196"/>
          </a:xfrm>
        </p:grpSpPr>
        <p:sp>
          <p:nvSpPr>
            <p:cNvPr id="44" name="Freeform 44"/>
            <p:cNvSpPr/>
            <p:nvPr/>
          </p:nvSpPr>
          <p:spPr>
            <a:xfrm>
              <a:off x="0" y="0"/>
              <a:ext cx="843196" cy="943196"/>
            </a:xfrm>
            <a:custGeom>
              <a:avLst/>
              <a:gdLst/>
              <a:ahLst/>
              <a:cxnLst/>
              <a:rect l="l" t="t" r="r" b="b"/>
              <a:pathLst>
                <a:path w="843196" h="943196">
                  <a:moveTo>
                    <a:pt x="36273" y="0"/>
                  </a:moveTo>
                  <a:lnTo>
                    <a:pt x="806922" y="0"/>
                  </a:lnTo>
                  <a:cubicBezTo>
                    <a:pt x="826956" y="0"/>
                    <a:pt x="843196" y="16240"/>
                    <a:pt x="843196" y="36273"/>
                  </a:cubicBezTo>
                  <a:lnTo>
                    <a:pt x="843196" y="906923"/>
                  </a:lnTo>
                  <a:cubicBezTo>
                    <a:pt x="843196" y="916543"/>
                    <a:pt x="839374" y="925769"/>
                    <a:pt x="832571" y="932572"/>
                  </a:cubicBezTo>
                  <a:cubicBezTo>
                    <a:pt x="825769" y="939374"/>
                    <a:pt x="816543" y="943196"/>
                    <a:pt x="806922" y="943196"/>
                  </a:cubicBezTo>
                  <a:lnTo>
                    <a:pt x="36273" y="943196"/>
                  </a:lnTo>
                  <a:cubicBezTo>
                    <a:pt x="16240" y="943196"/>
                    <a:pt x="0" y="926956"/>
                    <a:pt x="0" y="906923"/>
                  </a:cubicBezTo>
                  <a:lnTo>
                    <a:pt x="0" y="36273"/>
                  </a:lnTo>
                  <a:cubicBezTo>
                    <a:pt x="0" y="26653"/>
                    <a:pt x="3822" y="17427"/>
                    <a:pt x="10624" y="10624"/>
                  </a:cubicBezTo>
                  <a:cubicBezTo>
                    <a:pt x="17427" y="3822"/>
                    <a:pt x="26653" y="0"/>
                    <a:pt x="36273" y="0"/>
                  </a:cubicBezTo>
                  <a:close/>
                </a:path>
              </a:pathLst>
            </a:custGeom>
            <a:solidFill>
              <a:srgbClr val="FFFFFF">
                <a:alpha val="69804"/>
              </a:srgbClr>
            </a:solidFill>
          </p:spPr>
        </p:sp>
        <p:sp>
          <p:nvSpPr>
            <p:cNvPr id="45" name="TextBox 45"/>
            <p:cNvSpPr txBox="1"/>
            <p:nvPr/>
          </p:nvSpPr>
          <p:spPr>
            <a:xfrm>
              <a:off x="0" y="-38100"/>
              <a:ext cx="843196" cy="981296"/>
            </a:xfrm>
            <a:prstGeom prst="rect">
              <a:avLst/>
            </a:prstGeom>
          </p:spPr>
          <p:txBody>
            <a:bodyPr lIns="50800" tIns="50800" rIns="50800" bIns="50800" rtlCol="0" anchor="ctr"/>
            <a:lstStyle/>
            <a:p>
              <a:pPr algn="ctr">
                <a:lnSpc>
                  <a:spcPts val="2659"/>
                </a:lnSpc>
              </a:pPr>
              <a:endParaRPr/>
            </a:p>
          </p:txBody>
        </p:sp>
      </p:grpSp>
      <p:grpSp>
        <p:nvGrpSpPr>
          <p:cNvPr id="46" name="Group 46"/>
          <p:cNvGrpSpPr/>
          <p:nvPr/>
        </p:nvGrpSpPr>
        <p:grpSpPr>
          <a:xfrm>
            <a:off x="7583269" y="5045717"/>
            <a:ext cx="3201508" cy="3581198"/>
            <a:chOff x="0" y="0"/>
            <a:chExt cx="843196" cy="943196"/>
          </a:xfrm>
        </p:grpSpPr>
        <p:sp>
          <p:nvSpPr>
            <p:cNvPr id="47" name="Freeform 47"/>
            <p:cNvSpPr/>
            <p:nvPr/>
          </p:nvSpPr>
          <p:spPr>
            <a:xfrm>
              <a:off x="0" y="0"/>
              <a:ext cx="843196" cy="943196"/>
            </a:xfrm>
            <a:custGeom>
              <a:avLst/>
              <a:gdLst/>
              <a:ahLst/>
              <a:cxnLst/>
              <a:rect l="l" t="t" r="r" b="b"/>
              <a:pathLst>
                <a:path w="843196" h="943196">
                  <a:moveTo>
                    <a:pt x="36273" y="0"/>
                  </a:moveTo>
                  <a:lnTo>
                    <a:pt x="806922" y="0"/>
                  </a:lnTo>
                  <a:cubicBezTo>
                    <a:pt x="826956" y="0"/>
                    <a:pt x="843196" y="16240"/>
                    <a:pt x="843196" y="36273"/>
                  </a:cubicBezTo>
                  <a:lnTo>
                    <a:pt x="843196" y="906923"/>
                  </a:lnTo>
                  <a:cubicBezTo>
                    <a:pt x="843196" y="916543"/>
                    <a:pt x="839374" y="925769"/>
                    <a:pt x="832571" y="932572"/>
                  </a:cubicBezTo>
                  <a:cubicBezTo>
                    <a:pt x="825769" y="939374"/>
                    <a:pt x="816543" y="943196"/>
                    <a:pt x="806922" y="943196"/>
                  </a:cubicBezTo>
                  <a:lnTo>
                    <a:pt x="36273" y="943196"/>
                  </a:lnTo>
                  <a:cubicBezTo>
                    <a:pt x="16240" y="943196"/>
                    <a:pt x="0" y="926956"/>
                    <a:pt x="0" y="906923"/>
                  </a:cubicBezTo>
                  <a:lnTo>
                    <a:pt x="0" y="36273"/>
                  </a:lnTo>
                  <a:cubicBezTo>
                    <a:pt x="0" y="26653"/>
                    <a:pt x="3822" y="17427"/>
                    <a:pt x="10624" y="10624"/>
                  </a:cubicBezTo>
                  <a:cubicBezTo>
                    <a:pt x="17427" y="3822"/>
                    <a:pt x="26653" y="0"/>
                    <a:pt x="36273" y="0"/>
                  </a:cubicBezTo>
                  <a:close/>
                </a:path>
              </a:pathLst>
            </a:custGeom>
            <a:solidFill>
              <a:srgbClr val="FFFFFF">
                <a:alpha val="69804"/>
              </a:srgbClr>
            </a:solidFill>
          </p:spPr>
        </p:sp>
        <p:sp>
          <p:nvSpPr>
            <p:cNvPr id="48" name="TextBox 48"/>
            <p:cNvSpPr txBox="1"/>
            <p:nvPr/>
          </p:nvSpPr>
          <p:spPr>
            <a:xfrm>
              <a:off x="0" y="-38100"/>
              <a:ext cx="843196" cy="981296"/>
            </a:xfrm>
            <a:prstGeom prst="rect">
              <a:avLst/>
            </a:prstGeom>
          </p:spPr>
          <p:txBody>
            <a:bodyPr lIns="50800" tIns="50800" rIns="50800" bIns="50800" rtlCol="0" anchor="ctr"/>
            <a:lstStyle/>
            <a:p>
              <a:pPr algn="ctr">
                <a:lnSpc>
                  <a:spcPts val="2659"/>
                </a:lnSpc>
              </a:pPr>
              <a:endParaRPr/>
            </a:p>
          </p:txBody>
        </p:sp>
      </p:grpSp>
      <p:grpSp>
        <p:nvGrpSpPr>
          <p:cNvPr id="49" name="Group 49"/>
          <p:cNvGrpSpPr/>
          <p:nvPr/>
        </p:nvGrpSpPr>
        <p:grpSpPr>
          <a:xfrm>
            <a:off x="11079893" y="5045717"/>
            <a:ext cx="3201508" cy="3581198"/>
            <a:chOff x="0" y="0"/>
            <a:chExt cx="843196" cy="943196"/>
          </a:xfrm>
        </p:grpSpPr>
        <p:sp>
          <p:nvSpPr>
            <p:cNvPr id="50" name="Freeform 50"/>
            <p:cNvSpPr/>
            <p:nvPr/>
          </p:nvSpPr>
          <p:spPr>
            <a:xfrm>
              <a:off x="0" y="0"/>
              <a:ext cx="843196" cy="943196"/>
            </a:xfrm>
            <a:custGeom>
              <a:avLst/>
              <a:gdLst/>
              <a:ahLst/>
              <a:cxnLst/>
              <a:rect l="l" t="t" r="r" b="b"/>
              <a:pathLst>
                <a:path w="843196" h="943196">
                  <a:moveTo>
                    <a:pt x="36273" y="0"/>
                  </a:moveTo>
                  <a:lnTo>
                    <a:pt x="806922" y="0"/>
                  </a:lnTo>
                  <a:cubicBezTo>
                    <a:pt x="826956" y="0"/>
                    <a:pt x="843196" y="16240"/>
                    <a:pt x="843196" y="36273"/>
                  </a:cubicBezTo>
                  <a:lnTo>
                    <a:pt x="843196" y="906923"/>
                  </a:lnTo>
                  <a:cubicBezTo>
                    <a:pt x="843196" y="916543"/>
                    <a:pt x="839374" y="925769"/>
                    <a:pt x="832571" y="932572"/>
                  </a:cubicBezTo>
                  <a:cubicBezTo>
                    <a:pt x="825769" y="939374"/>
                    <a:pt x="816543" y="943196"/>
                    <a:pt x="806922" y="943196"/>
                  </a:cubicBezTo>
                  <a:lnTo>
                    <a:pt x="36273" y="943196"/>
                  </a:lnTo>
                  <a:cubicBezTo>
                    <a:pt x="16240" y="943196"/>
                    <a:pt x="0" y="926956"/>
                    <a:pt x="0" y="906923"/>
                  </a:cubicBezTo>
                  <a:lnTo>
                    <a:pt x="0" y="36273"/>
                  </a:lnTo>
                  <a:cubicBezTo>
                    <a:pt x="0" y="26653"/>
                    <a:pt x="3822" y="17427"/>
                    <a:pt x="10624" y="10624"/>
                  </a:cubicBezTo>
                  <a:cubicBezTo>
                    <a:pt x="17427" y="3822"/>
                    <a:pt x="26653" y="0"/>
                    <a:pt x="36273" y="0"/>
                  </a:cubicBezTo>
                  <a:close/>
                </a:path>
              </a:pathLst>
            </a:custGeom>
            <a:solidFill>
              <a:srgbClr val="FFFFFF">
                <a:alpha val="69804"/>
              </a:srgbClr>
            </a:solidFill>
          </p:spPr>
        </p:sp>
        <p:sp>
          <p:nvSpPr>
            <p:cNvPr id="51" name="TextBox 51"/>
            <p:cNvSpPr txBox="1"/>
            <p:nvPr/>
          </p:nvSpPr>
          <p:spPr>
            <a:xfrm>
              <a:off x="0" y="-38100"/>
              <a:ext cx="843196" cy="981296"/>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4576516" y="5045717"/>
            <a:ext cx="3201508" cy="3581198"/>
            <a:chOff x="0" y="0"/>
            <a:chExt cx="843196" cy="943196"/>
          </a:xfrm>
        </p:grpSpPr>
        <p:sp>
          <p:nvSpPr>
            <p:cNvPr id="53" name="Freeform 53"/>
            <p:cNvSpPr/>
            <p:nvPr/>
          </p:nvSpPr>
          <p:spPr>
            <a:xfrm>
              <a:off x="0" y="0"/>
              <a:ext cx="843196" cy="943196"/>
            </a:xfrm>
            <a:custGeom>
              <a:avLst/>
              <a:gdLst/>
              <a:ahLst/>
              <a:cxnLst/>
              <a:rect l="l" t="t" r="r" b="b"/>
              <a:pathLst>
                <a:path w="843196" h="943196">
                  <a:moveTo>
                    <a:pt x="36273" y="0"/>
                  </a:moveTo>
                  <a:lnTo>
                    <a:pt x="806922" y="0"/>
                  </a:lnTo>
                  <a:cubicBezTo>
                    <a:pt x="826956" y="0"/>
                    <a:pt x="843196" y="16240"/>
                    <a:pt x="843196" y="36273"/>
                  </a:cubicBezTo>
                  <a:lnTo>
                    <a:pt x="843196" y="906923"/>
                  </a:lnTo>
                  <a:cubicBezTo>
                    <a:pt x="843196" y="916543"/>
                    <a:pt x="839374" y="925769"/>
                    <a:pt x="832571" y="932572"/>
                  </a:cubicBezTo>
                  <a:cubicBezTo>
                    <a:pt x="825769" y="939374"/>
                    <a:pt x="816543" y="943196"/>
                    <a:pt x="806922" y="943196"/>
                  </a:cubicBezTo>
                  <a:lnTo>
                    <a:pt x="36273" y="943196"/>
                  </a:lnTo>
                  <a:cubicBezTo>
                    <a:pt x="16240" y="943196"/>
                    <a:pt x="0" y="926956"/>
                    <a:pt x="0" y="906923"/>
                  </a:cubicBezTo>
                  <a:lnTo>
                    <a:pt x="0" y="36273"/>
                  </a:lnTo>
                  <a:cubicBezTo>
                    <a:pt x="0" y="26653"/>
                    <a:pt x="3822" y="17427"/>
                    <a:pt x="10624" y="10624"/>
                  </a:cubicBezTo>
                  <a:cubicBezTo>
                    <a:pt x="17427" y="3822"/>
                    <a:pt x="26653" y="0"/>
                    <a:pt x="36273" y="0"/>
                  </a:cubicBezTo>
                  <a:close/>
                </a:path>
              </a:pathLst>
            </a:custGeom>
            <a:solidFill>
              <a:srgbClr val="FFFFFF">
                <a:alpha val="69804"/>
              </a:srgbClr>
            </a:solidFill>
          </p:spPr>
        </p:sp>
        <p:sp>
          <p:nvSpPr>
            <p:cNvPr id="54" name="TextBox 54"/>
            <p:cNvSpPr txBox="1"/>
            <p:nvPr/>
          </p:nvSpPr>
          <p:spPr>
            <a:xfrm>
              <a:off x="0" y="-38100"/>
              <a:ext cx="843196" cy="981296"/>
            </a:xfrm>
            <a:prstGeom prst="rect">
              <a:avLst/>
            </a:prstGeom>
          </p:spPr>
          <p:txBody>
            <a:bodyPr lIns="50800" tIns="50800" rIns="50800" bIns="50800" rtlCol="0" anchor="ctr"/>
            <a:lstStyle/>
            <a:p>
              <a:pPr algn="ctr">
                <a:lnSpc>
                  <a:spcPts val="2659"/>
                </a:lnSpc>
              </a:pPr>
              <a:endParaRPr/>
            </a:p>
          </p:txBody>
        </p:sp>
      </p:grpSp>
      <p:sp>
        <p:nvSpPr>
          <p:cNvPr id="55" name="TextBox 55"/>
          <p:cNvSpPr txBox="1"/>
          <p:nvPr/>
        </p:nvSpPr>
        <p:spPr>
          <a:xfrm>
            <a:off x="612846" y="2861431"/>
            <a:ext cx="3033867" cy="801115"/>
          </a:xfrm>
          <a:prstGeom prst="rect">
            <a:avLst/>
          </a:prstGeom>
        </p:spPr>
        <p:txBody>
          <a:bodyPr lIns="0" tIns="0" rIns="0" bIns="0" rtlCol="0" anchor="t">
            <a:spAutoFit/>
          </a:bodyPr>
          <a:lstStyle/>
          <a:p>
            <a:pPr marL="0" lvl="0" indent="0" algn="ctr">
              <a:lnSpc>
                <a:spcPts val="3051"/>
              </a:lnSpc>
            </a:pPr>
            <a:r>
              <a:rPr lang="en-US" sz="2799" b="1" spc="-61">
                <a:solidFill>
                  <a:srgbClr val="FFFFFF"/>
                </a:solidFill>
                <a:latin typeface="Poppins Medium"/>
                <a:ea typeface="Poppins Medium"/>
                <a:cs typeface="Poppins Medium"/>
                <a:sym typeface="Poppins Medium"/>
              </a:rPr>
              <a:t>HPCC fires merge and spread</a:t>
            </a:r>
          </a:p>
        </p:txBody>
      </p:sp>
      <p:sp>
        <p:nvSpPr>
          <p:cNvPr id="56" name="TextBox 56"/>
          <p:cNvSpPr txBox="1"/>
          <p:nvPr/>
        </p:nvSpPr>
        <p:spPr>
          <a:xfrm>
            <a:off x="321769" y="274530"/>
            <a:ext cx="13875300" cy="844550"/>
          </a:xfrm>
          <a:prstGeom prst="rect">
            <a:avLst/>
          </a:prstGeom>
        </p:spPr>
        <p:txBody>
          <a:bodyPr lIns="0" tIns="0" rIns="0" bIns="0" rtlCol="0" anchor="t">
            <a:spAutoFit/>
          </a:bodyPr>
          <a:lstStyle/>
          <a:p>
            <a:pPr algn="l">
              <a:lnSpc>
                <a:spcPts val="6400"/>
              </a:lnSpc>
            </a:pPr>
            <a:r>
              <a:rPr lang="en-US" sz="5000" b="1">
                <a:solidFill>
                  <a:srgbClr val="EBE5E8"/>
                </a:solidFill>
                <a:latin typeface="Poppins Bold"/>
                <a:ea typeface="Poppins Bold"/>
                <a:cs typeface="Poppins Bold"/>
                <a:sym typeface="Poppins Bold"/>
              </a:rPr>
              <a:t>HPCC ArcGIS Hub Support Timeline</a:t>
            </a:r>
          </a:p>
        </p:txBody>
      </p:sp>
      <p:sp>
        <p:nvSpPr>
          <p:cNvPr id="57" name="TextBox 57"/>
          <p:cNvSpPr txBox="1"/>
          <p:nvPr/>
        </p:nvSpPr>
        <p:spPr>
          <a:xfrm>
            <a:off x="612846" y="4229308"/>
            <a:ext cx="3033867" cy="409127"/>
          </a:xfrm>
          <a:prstGeom prst="rect">
            <a:avLst/>
          </a:prstGeom>
        </p:spPr>
        <p:txBody>
          <a:bodyPr lIns="0" tIns="0" rIns="0" bIns="0" rtlCol="0" anchor="t">
            <a:spAutoFit/>
          </a:bodyPr>
          <a:lstStyle/>
          <a:p>
            <a:pPr marL="0" lvl="0" indent="0" algn="ctr">
              <a:lnSpc>
                <a:spcPts val="2942"/>
              </a:lnSpc>
              <a:spcBef>
                <a:spcPct val="0"/>
              </a:spcBef>
            </a:pPr>
            <a:r>
              <a:rPr lang="en-US" sz="2699" b="1" spc="-59">
                <a:solidFill>
                  <a:srgbClr val="1E4541"/>
                </a:solidFill>
                <a:latin typeface="Poppins Medium"/>
                <a:ea typeface="Poppins Medium"/>
                <a:cs typeface="Poppins Medium"/>
                <a:sym typeface="Poppins Medium"/>
              </a:rPr>
              <a:t>NM Fire Viewer</a:t>
            </a:r>
          </a:p>
        </p:txBody>
      </p:sp>
      <p:sp>
        <p:nvSpPr>
          <p:cNvPr id="58" name="TextBox 58"/>
          <p:cNvSpPr txBox="1"/>
          <p:nvPr/>
        </p:nvSpPr>
        <p:spPr>
          <a:xfrm>
            <a:off x="4122363" y="4229308"/>
            <a:ext cx="3033867" cy="409127"/>
          </a:xfrm>
          <a:prstGeom prst="rect">
            <a:avLst/>
          </a:prstGeom>
        </p:spPr>
        <p:txBody>
          <a:bodyPr lIns="0" tIns="0" rIns="0" bIns="0" rtlCol="0" anchor="t">
            <a:spAutoFit/>
          </a:bodyPr>
          <a:lstStyle/>
          <a:p>
            <a:pPr marL="0" lvl="0" indent="0" algn="ctr">
              <a:lnSpc>
                <a:spcPts val="2942"/>
              </a:lnSpc>
              <a:spcBef>
                <a:spcPct val="0"/>
              </a:spcBef>
            </a:pPr>
            <a:r>
              <a:rPr lang="en-US" sz="2699" b="1" spc="-59">
                <a:solidFill>
                  <a:srgbClr val="1E4541"/>
                </a:solidFill>
                <a:latin typeface="Poppins Medium"/>
                <a:ea typeface="Poppins Medium"/>
                <a:cs typeface="Poppins Medium"/>
                <a:sym typeface="Poppins Medium"/>
              </a:rPr>
              <a:t>Cooperator’s Hub</a:t>
            </a:r>
          </a:p>
        </p:txBody>
      </p:sp>
      <p:sp>
        <p:nvSpPr>
          <p:cNvPr id="59" name="TextBox 59"/>
          <p:cNvSpPr txBox="1"/>
          <p:nvPr/>
        </p:nvSpPr>
        <p:spPr>
          <a:xfrm>
            <a:off x="7628671" y="4229308"/>
            <a:ext cx="3033867" cy="409127"/>
          </a:xfrm>
          <a:prstGeom prst="rect">
            <a:avLst/>
          </a:prstGeom>
        </p:spPr>
        <p:txBody>
          <a:bodyPr lIns="0" tIns="0" rIns="0" bIns="0" rtlCol="0" anchor="t">
            <a:spAutoFit/>
          </a:bodyPr>
          <a:lstStyle/>
          <a:p>
            <a:pPr marL="0" lvl="0" indent="0" algn="ctr">
              <a:lnSpc>
                <a:spcPts val="2942"/>
              </a:lnSpc>
              <a:spcBef>
                <a:spcPct val="0"/>
              </a:spcBef>
            </a:pPr>
            <a:r>
              <a:rPr lang="en-US" sz="2699" b="1" spc="-59">
                <a:solidFill>
                  <a:srgbClr val="1E4541"/>
                </a:solidFill>
                <a:latin typeface="Poppins Medium"/>
                <a:ea typeface="Poppins Medium"/>
                <a:cs typeface="Poppins Medium"/>
                <a:sym typeface="Poppins Medium"/>
              </a:rPr>
              <a:t>Public Hub</a:t>
            </a:r>
          </a:p>
        </p:txBody>
      </p:sp>
      <p:sp>
        <p:nvSpPr>
          <p:cNvPr id="60" name="TextBox 60"/>
          <p:cNvSpPr txBox="1"/>
          <p:nvPr/>
        </p:nvSpPr>
        <p:spPr>
          <a:xfrm>
            <a:off x="11134979" y="4068147"/>
            <a:ext cx="3033867" cy="744026"/>
          </a:xfrm>
          <a:prstGeom prst="rect">
            <a:avLst/>
          </a:prstGeom>
        </p:spPr>
        <p:txBody>
          <a:bodyPr lIns="0" tIns="0" rIns="0" bIns="0" rtlCol="0" anchor="t">
            <a:spAutoFit/>
          </a:bodyPr>
          <a:lstStyle/>
          <a:p>
            <a:pPr algn="ctr">
              <a:lnSpc>
                <a:spcPts val="2780"/>
              </a:lnSpc>
            </a:pPr>
            <a:r>
              <a:rPr lang="en-US" sz="2699" b="1" spc="-59">
                <a:solidFill>
                  <a:srgbClr val="1E4541"/>
                </a:solidFill>
                <a:latin typeface="Poppins Medium"/>
                <a:ea typeface="Poppins Medium"/>
                <a:cs typeface="Poppins Medium"/>
                <a:sym typeface="Poppins Medium"/>
              </a:rPr>
              <a:t>Workshops &amp; </a:t>
            </a:r>
          </a:p>
          <a:p>
            <a:pPr marL="0" lvl="0" indent="0" algn="ctr">
              <a:lnSpc>
                <a:spcPts val="2780"/>
              </a:lnSpc>
            </a:pPr>
            <a:r>
              <a:rPr lang="en-US" sz="2699" b="1" spc="-59">
                <a:solidFill>
                  <a:srgbClr val="1E4541"/>
                </a:solidFill>
                <a:latin typeface="Poppins Medium"/>
                <a:ea typeface="Poppins Medium"/>
                <a:cs typeface="Poppins Medium"/>
                <a:sym typeface="Poppins Medium"/>
              </a:rPr>
              <a:t>Map Creator</a:t>
            </a:r>
          </a:p>
        </p:txBody>
      </p:sp>
      <p:sp>
        <p:nvSpPr>
          <p:cNvPr id="61" name="TextBox 61"/>
          <p:cNvSpPr txBox="1"/>
          <p:nvPr/>
        </p:nvSpPr>
        <p:spPr>
          <a:xfrm>
            <a:off x="14643191" y="4229308"/>
            <a:ext cx="3033867" cy="409127"/>
          </a:xfrm>
          <a:prstGeom prst="rect">
            <a:avLst/>
          </a:prstGeom>
        </p:spPr>
        <p:txBody>
          <a:bodyPr lIns="0" tIns="0" rIns="0" bIns="0" rtlCol="0" anchor="t">
            <a:spAutoFit/>
          </a:bodyPr>
          <a:lstStyle/>
          <a:p>
            <a:pPr marL="0" lvl="0" indent="0" algn="ctr">
              <a:lnSpc>
                <a:spcPts val="2942"/>
              </a:lnSpc>
              <a:spcBef>
                <a:spcPct val="0"/>
              </a:spcBef>
            </a:pPr>
            <a:r>
              <a:rPr lang="en-US" sz="2699" b="1" spc="-59">
                <a:solidFill>
                  <a:srgbClr val="1E4541"/>
                </a:solidFill>
                <a:latin typeface="Poppins Medium"/>
                <a:ea typeface="Poppins Medium"/>
                <a:cs typeface="Poppins Medium"/>
                <a:sym typeface="Poppins Medium"/>
              </a:rPr>
              <a:t>HPCC Hub Site</a:t>
            </a:r>
          </a:p>
        </p:txBody>
      </p:sp>
      <p:sp>
        <p:nvSpPr>
          <p:cNvPr id="62" name="TextBox 62"/>
          <p:cNvSpPr txBox="1"/>
          <p:nvPr/>
        </p:nvSpPr>
        <p:spPr>
          <a:xfrm>
            <a:off x="4141732" y="5789955"/>
            <a:ext cx="3033867" cy="2092721"/>
          </a:xfrm>
          <a:prstGeom prst="rect">
            <a:avLst/>
          </a:prstGeom>
        </p:spPr>
        <p:txBody>
          <a:bodyPr lIns="0" tIns="0" rIns="0" bIns="0" rtlCol="0" anchor="t">
            <a:spAutoFit/>
          </a:bodyPr>
          <a:lstStyle/>
          <a:p>
            <a:pPr marL="0" lvl="0" indent="0" algn="ctr">
              <a:lnSpc>
                <a:spcPts val="2724"/>
              </a:lnSpc>
              <a:spcBef>
                <a:spcPct val="0"/>
              </a:spcBef>
            </a:pPr>
            <a:r>
              <a:rPr lang="en-US" sz="2499" spc="-54">
                <a:solidFill>
                  <a:srgbClr val="1E4541"/>
                </a:solidFill>
                <a:latin typeface="Poppins"/>
                <a:ea typeface="Poppins"/>
                <a:cs typeface="Poppins"/>
                <a:sym typeface="Poppins"/>
              </a:rPr>
              <a:t>Collaborative mapping replaces static maps. Controlled access communication and data portal.</a:t>
            </a:r>
          </a:p>
        </p:txBody>
      </p:sp>
      <p:sp>
        <p:nvSpPr>
          <p:cNvPr id="63" name="TextBox 63"/>
          <p:cNvSpPr txBox="1"/>
          <p:nvPr/>
        </p:nvSpPr>
        <p:spPr>
          <a:xfrm>
            <a:off x="7667090" y="5446989"/>
            <a:ext cx="3033867" cy="2778654"/>
          </a:xfrm>
          <a:prstGeom prst="rect">
            <a:avLst/>
          </a:prstGeom>
        </p:spPr>
        <p:txBody>
          <a:bodyPr lIns="0" tIns="0" rIns="0" bIns="0" rtlCol="0" anchor="t">
            <a:spAutoFit/>
          </a:bodyPr>
          <a:lstStyle/>
          <a:p>
            <a:pPr marL="0" lvl="0" indent="0" algn="ctr">
              <a:lnSpc>
                <a:spcPts val="2724"/>
              </a:lnSpc>
              <a:spcBef>
                <a:spcPct val="0"/>
              </a:spcBef>
            </a:pPr>
            <a:r>
              <a:rPr lang="en-US" sz="2499" spc="-54">
                <a:solidFill>
                  <a:srgbClr val="1E4541"/>
                </a:solidFill>
                <a:latin typeface="Poppins"/>
                <a:ea typeface="Poppins"/>
                <a:cs typeface="Poppins"/>
                <a:sym typeface="Poppins"/>
              </a:rPr>
              <a:t>Public map consolidating available relevant data and embedded social media updates, information and resources.</a:t>
            </a:r>
          </a:p>
        </p:txBody>
      </p:sp>
      <p:sp>
        <p:nvSpPr>
          <p:cNvPr id="64" name="TextBox 64"/>
          <p:cNvSpPr txBox="1"/>
          <p:nvPr/>
        </p:nvSpPr>
        <p:spPr>
          <a:xfrm>
            <a:off x="11163714" y="5618472"/>
            <a:ext cx="3033867" cy="2435688"/>
          </a:xfrm>
          <a:prstGeom prst="rect">
            <a:avLst/>
          </a:prstGeom>
        </p:spPr>
        <p:txBody>
          <a:bodyPr lIns="0" tIns="0" rIns="0" bIns="0" rtlCol="0" anchor="t">
            <a:spAutoFit/>
          </a:bodyPr>
          <a:lstStyle/>
          <a:p>
            <a:pPr marL="0" lvl="0" indent="0" algn="ctr">
              <a:lnSpc>
                <a:spcPts val="2724"/>
              </a:lnSpc>
              <a:spcBef>
                <a:spcPct val="0"/>
              </a:spcBef>
            </a:pPr>
            <a:r>
              <a:rPr lang="en-US" sz="2499" spc="-54">
                <a:solidFill>
                  <a:srgbClr val="1E4541"/>
                </a:solidFill>
                <a:latin typeface="Poppins"/>
                <a:ea typeface="Poppins"/>
                <a:cs typeface="Poppins"/>
                <a:sym typeface="Poppins"/>
              </a:rPr>
              <a:t>Community workshops covering post-fire restoration topics, resiliency fairs, and a public map creator tool.</a:t>
            </a:r>
          </a:p>
        </p:txBody>
      </p:sp>
      <p:sp>
        <p:nvSpPr>
          <p:cNvPr id="65" name="TextBox 65"/>
          <p:cNvSpPr txBox="1"/>
          <p:nvPr/>
        </p:nvSpPr>
        <p:spPr>
          <a:xfrm>
            <a:off x="14690976" y="5446989"/>
            <a:ext cx="2984178" cy="2778654"/>
          </a:xfrm>
          <a:prstGeom prst="rect">
            <a:avLst/>
          </a:prstGeom>
        </p:spPr>
        <p:txBody>
          <a:bodyPr lIns="0" tIns="0" rIns="0" bIns="0" rtlCol="0" anchor="t">
            <a:spAutoFit/>
          </a:bodyPr>
          <a:lstStyle/>
          <a:p>
            <a:pPr marL="0" lvl="0" indent="0" algn="ctr">
              <a:lnSpc>
                <a:spcPts val="2724"/>
              </a:lnSpc>
              <a:spcBef>
                <a:spcPct val="0"/>
              </a:spcBef>
            </a:pPr>
            <a:r>
              <a:rPr lang="en-US" sz="2499" spc="-54">
                <a:solidFill>
                  <a:srgbClr val="1E4541"/>
                </a:solidFill>
                <a:latin typeface="Poppins"/>
                <a:ea typeface="Poppins"/>
                <a:cs typeface="Poppins"/>
                <a:sym typeface="Poppins"/>
              </a:rPr>
              <a:t>Resource and contact information for long term recovery group, calendar of upcoming and recorded community events.</a:t>
            </a:r>
          </a:p>
        </p:txBody>
      </p:sp>
      <p:sp>
        <p:nvSpPr>
          <p:cNvPr id="66" name="TextBox 66"/>
          <p:cNvSpPr txBox="1"/>
          <p:nvPr/>
        </p:nvSpPr>
        <p:spPr>
          <a:xfrm>
            <a:off x="4122363" y="2861431"/>
            <a:ext cx="3033867" cy="801115"/>
          </a:xfrm>
          <a:prstGeom prst="rect">
            <a:avLst/>
          </a:prstGeom>
        </p:spPr>
        <p:txBody>
          <a:bodyPr lIns="0" tIns="0" rIns="0" bIns="0" rtlCol="0" anchor="t">
            <a:spAutoFit/>
          </a:bodyPr>
          <a:lstStyle/>
          <a:p>
            <a:pPr marL="0" lvl="0" indent="0" algn="ctr">
              <a:lnSpc>
                <a:spcPts val="3051"/>
              </a:lnSpc>
              <a:spcBef>
                <a:spcPct val="0"/>
              </a:spcBef>
            </a:pPr>
            <a:r>
              <a:rPr lang="en-US" sz="2799" b="1" u="none" strike="noStrike" spc="-61">
                <a:solidFill>
                  <a:srgbClr val="FFFFFF"/>
                </a:solidFill>
                <a:latin typeface="Poppins Medium"/>
                <a:ea typeface="Poppins Medium"/>
                <a:cs typeface="Poppins Medium"/>
                <a:sym typeface="Poppins Medium"/>
              </a:rPr>
              <a:t>Fire response &amp; containment</a:t>
            </a:r>
          </a:p>
        </p:txBody>
      </p:sp>
      <p:sp>
        <p:nvSpPr>
          <p:cNvPr id="67" name="TextBox 67"/>
          <p:cNvSpPr txBox="1"/>
          <p:nvPr/>
        </p:nvSpPr>
        <p:spPr>
          <a:xfrm>
            <a:off x="7628671" y="2861431"/>
            <a:ext cx="3033867" cy="801115"/>
          </a:xfrm>
          <a:prstGeom prst="rect">
            <a:avLst/>
          </a:prstGeom>
        </p:spPr>
        <p:txBody>
          <a:bodyPr lIns="0" tIns="0" rIns="0" bIns="0" rtlCol="0" anchor="t">
            <a:spAutoFit/>
          </a:bodyPr>
          <a:lstStyle/>
          <a:p>
            <a:pPr marL="0" lvl="0" indent="0" algn="ctr">
              <a:lnSpc>
                <a:spcPts val="3051"/>
              </a:lnSpc>
              <a:spcBef>
                <a:spcPct val="0"/>
              </a:spcBef>
            </a:pPr>
            <a:r>
              <a:rPr lang="en-US" sz="2799" b="1" u="none" strike="noStrike" spc="-61">
                <a:solidFill>
                  <a:srgbClr val="FFFFFF"/>
                </a:solidFill>
                <a:latin typeface="Poppins Medium"/>
                <a:ea typeface="Poppins Medium"/>
                <a:cs typeface="Poppins Medium"/>
                <a:sym typeface="Poppins Medium"/>
              </a:rPr>
              <a:t>Fire recovery, post-fire flooding</a:t>
            </a:r>
          </a:p>
        </p:txBody>
      </p:sp>
      <p:sp>
        <p:nvSpPr>
          <p:cNvPr id="68" name="TextBox 68"/>
          <p:cNvSpPr txBox="1"/>
          <p:nvPr/>
        </p:nvSpPr>
        <p:spPr>
          <a:xfrm>
            <a:off x="11134979" y="2861431"/>
            <a:ext cx="3033867" cy="801115"/>
          </a:xfrm>
          <a:prstGeom prst="rect">
            <a:avLst/>
          </a:prstGeom>
        </p:spPr>
        <p:txBody>
          <a:bodyPr lIns="0" tIns="0" rIns="0" bIns="0" rtlCol="0" anchor="t">
            <a:spAutoFit/>
          </a:bodyPr>
          <a:lstStyle/>
          <a:p>
            <a:pPr marL="0" lvl="0" indent="0" algn="ctr">
              <a:lnSpc>
                <a:spcPts val="3051"/>
              </a:lnSpc>
              <a:spcBef>
                <a:spcPct val="0"/>
              </a:spcBef>
            </a:pPr>
            <a:r>
              <a:rPr lang="en-US" sz="2799" b="1" u="none" strike="noStrike" spc="-61">
                <a:solidFill>
                  <a:srgbClr val="FFFFFF"/>
                </a:solidFill>
                <a:latin typeface="Poppins Medium"/>
                <a:ea typeface="Poppins Medium"/>
                <a:cs typeface="Poppins Medium"/>
                <a:sym typeface="Poppins Medium"/>
              </a:rPr>
              <a:t>Community rebuilding</a:t>
            </a:r>
          </a:p>
        </p:txBody>
      </p:sp>
      <p:grpSp>
        <p:nvGrpSpPr>
          <p:cNvPr id="69" name="Group 69"/>
          <p:cNvGrpSpPr/>
          <p:nvPr/>
        </p:nvGrpSpPr>
        <p:grpSpPr>
          <a:xfrm>
            <a:off x="708938" y="8493394"/>
            <a:ext cx="16873333" cy="963062"/>
            <a:chOff x="0" y="0"/>
            <a:chExt cx="22497777" cy="1284083"/>
          </a:xfrm>
        </p:grpSpPr>
        <p:sp>
          <p:nvSpPr>
            <p:cNvPr id="70" name="Freeform 70"/>
            <p:cNvSpPr/>
            <p:nvPr/>
          </p:nvSpPr>
          <p:spPr>
            <a:xfrm flipV="1">
              <a:off x="0" y="0"/>
              <a:ext cx="3790650" cy="1284083"/>
            </a:xfrm>
            <a:custGeom>
              <a:avLst/>
              <a:gdLst/>
              <a:ahLst/>
              <a:cxnLst/>
              <a:rect l="l" t="t" r="r" b="b"/>
              <a:pathLst>
                <a:path w="3790650" h="1284083">
                  <a:moveTo>
                    <a:pt x="0" y="1284083"/>
                  </a:moveTo>
                  <a:lnTo>
                    <a:pt x="3790650" y="1284083"/>
                  </a:lnTo>
                  <a:lnTo>
                    <a:pt x="3790650" y="0"/>
                  </a:lnTo>
                  <a:lnTo>
                    <a:pt x="0" y="0"/>
                  </a:lnTo>
                  <a:lnTo>
                    <a:pt x="0" y="1284083"/>
                  </a:lnTo>
                  <a:close/>
                </a:path>
              </a:pathLst>
            </a:custGeom>
            <a:blipFill>
              <a:blip r:embed="rId5">
                <a:alphaModFix amt="90000"/>
                <a:extLst>
                  <a:ext uri="{96DAC541-7B7A-43D3-8B79-37D633B846F1}">
                    <asvg:svgBlip xmlns:asvg="http://schemas.microsoft.com/office/drawing/2016/SVG/main" r:embed="rId6"/>
                  </a:ext>
                </a:extLst>
              </a:blip>
              <a:stretch>
                <a:fillRect/>
              </a:stretch>
            </a:blipFill>
          </p:spPr>
        </p:sp>
        <p:sp>
          <p:nvSpPr>
            <p:cNvPr id="71" name="Freeform 71"/>
            <p:cNvSpPr/>
            <p:nvPr/>
          </p:nvSpPr>
          <p:spPr>
            <a:xfrm flipV="1">
              <a:off x="4689769" y="0"/>
              <a:ext cx="3790650" cy="1284083"/>
            </a:xfrm>
            <a:custGeom>
              <a:avLst/>
              <a:gdLst/>
              <a:ahLst/>
              <a:cxnLst/>
              <a:rect l="l" t="t" r="r" b="b"/>
              <a:pathLst>
                <a:path w="3790650" h="1284083">
                  <a:moveTo>
                    <a:pt x="0" y="1284083"/>
                  </a:moveTo>
                  <a:lnTo>
                    <a:pt x="3790650" y="1284083"/>
                  </a:lnTo>
                  <a:lnTo>
                    <a:pt x="3790650" y="0"/>
                  </a:lnTo>
                  <a:lnTo>
                    <a:pt x="0" y="0"/>
                  </a:lnTo>
                  <a:lnTo>
                    <a:pt x="0" y="1284083"/>
                  </a:lnTo>
                  <a:close/>
                </a:path>
              </a:pathLst>
            </a:custGeom>
            <a:blipFill>
              <a:blip r:embed="rId5">
                <a:alphaModFix amt="90000"/>
                <a:extLst>
                  <a:ext uri="{96DAC541-7B7A-43D3-8B79-37D633B846F1}">
                    <asvg:svgBlip xmlns:asvg="http://schemas.microsoft.com/office/drawing/2016/SVG/main" r:embed="rId6"/>
                  </a:ext>
                </a:extLst>
              </a:blip>
              <a:stretch>
                <a:fillRect/>
              </a:stretch>
            </a:blipFill>
            <a:ln cap="sq">
              <a:noFill/>
              <a:prstDash val="solid"/>
              <a:miter/>
            </a:ln>
          </p:spPr>
        </p:sp>
        <p:sp>
          <p:nvSpPr>
            <p:cNvPr id="72" name="Freeform 72"/>
            <p:cNvSpPr/>
            <p:nvPr/>
          </p:nvSpPr>
          <p:spPr>
            <a:xfrm flipV="1">
              <a:off x="9364847" y="0"/>
              <a:ext cx="3790650" cy="1284083"/>
            </a:xfrm>
            <a:custGeom>
              <a:avLst/>
              <a:gdLst/>
              <a:ahLst/>
              <a:cxnLst/>
              <a:rect l="l" t="t" r="r" b="b"/>
              <a:pathLst>
                <a:path w="3790650" h="1284083">
                  <a:moveTo>
                    <a:pt x="0" y="1284083"/>
                  </a:moveTo>
                  <a:lnTo>
                    <a:pt x="3790650" y="1284083"/>
                  </a:lnTo>
                  <a:lnTo>
                    <a:pt x="3790650" y="0"/>
                  </a:lnTo>
                  <a:lnTo>
                    <a:pt x="0" y="0"/>
                  </a:lnTo>
                  <a:lnTo>
                    <a:pt x="0" y="1284083"/>
                  </a:lnTo>
                  <a:close/>
                </a:path>
              </a:pathLst>
            </a:custGeom>
            <a:blipFill>
              <a:blip r:embed="rId5">
                <a:alphaModFix amt="90000"/>
                <a:extLst>
                  <a:ext uri="{96DAC541-7B7A-43D3-8B79-37D633B846F1}">
                    <asvg:svgBlip xmlns:asvg="http://schemas.microsoft.com/office/drawing/2016/SVG/main" r:embed="rId6"/>
                  </a:ext>
                </a:extLst>
              </a:blip>
              <a:stretch>
                <a:fillRect/>
              </a:stretch>
            </a:blipFill>
            <a:ln cap="sq">
              <a:noFill/>
              <a:prstDash val="solid"/>
              <a:miter/>
            </a:ln>
          </p:spPr>
        </p:sp>
        <p:sp>
          <p:nvSpPr>
            <p:cNvPr id="73" name="Freeform 73"/>
            <p:cNvSpPr/>
            <p:nvPr/>
          </p:nvSpPr>
          <p:spPr>
            <a:xfrm flipV="1">
              <a:off x="14044497" y="0"/>
              <a:ext cx="3790650" cy="1284083"/>
            </a:xfrm>
            <a:custGeom>
              <a:avLst/>
              <a:gdLst/>
              <a:ahLst/>
              <a:cxnLst/>
              <a:rect l="l" t="t" r="r" b="b"/>
              <a:pathLst>
                <a:path w="3790650" h="1284083">
                  <a:moveTo>
                    <a:pt x="0" y="1284083"/>
                  </a:moveTo>
                  <a:lnTo>
                    <a:pt x="3790650" y="1284083"/>
                  </a:lnTo>
                  <a:lnTo>
                    <a:pt x="3790650" y="0"/>
                  </a:lnTo>
                  <a:lnTo>
                    <a:pt x="0" y="0"/>
                  </a:lnTo>
                  <a:lnTo>
                    <a:pt x="0" y="1284083"/>
                  </a:lnTo>
                  <a:close/>
                </a:path>
              </a:pathLst>
            </a:custGeom>
            <a:blipFill>
              <a:blip r:embed="rId5">
                <a:alphaModFix amt="90000"/>
                <a:extLst>
                  <a:ext uri="{96DAC541-7B7A-43D3-8B79-37D633B846F1}">
                    <asvg:svgBlip xmlns:asvg="http://schemas.microsoft.com/office/drawing/2016/SVG/main" r:embed="rId6"/>
                  </a:ext>
                </a:extLst>
              </a:blip>
              <a:stretch>
                <a:fillRect/>
              </a:stretch>
            </a:blipFill>
            <a:ln cap="sq">
              <a:noFill/>
              <a:prstDash val="solid"/>
              <a:miter/>
            </a:ln>
          </p:spPr>
        </p:sp>
        <p:sp>
          <p:nvSpPr>
            <p:cNvPr id="74" name="Freeform 74"/>
            <p:cNvSpPr/>
            <p:nvPr/>
          </p:nvSpPr>
          <p:spPr>
            <a:xfrm flipV="1">
              <a:off x="18707127" y="0"/>
              <a:ext cx="3790650" cy="1284083"/>
            </a:xfrm>
            <a:custGeom>
              <a:avLst/>
              <a:gdLst/>
              <a:ahLst/>
              <a:cxnLst/>
              <a:rect l="l" t="t" r="r" b="b"/>
              <a:pathLst>
                <a:path w="3790650" h="1284083">
                  <a:moveTo>
                    <a:pt x="0" y="1284083"/>
                  </a:moveTo>
                  <a:lnTo>
                    <a:pt x="3790650" y="1284083"/>
                  </a:lnTo>
                  <a:lnTo>
                    <a:pt x="3790650" y="0"/>
                  </a:lnTo>
                  <a:lnTo>
                    <a:pt x="0" y="0"/>
                  </a:lnTo>
                  <a:lnTo>
                    <a:pt x="0" y="1284083"/>
                  </a:lnTo>
                  <a:close/>
                </a:path>
              </a:pathLst>
            </a:custGeom>
            <a:blipFill>
              <a:blip r:embed="rId5">
                <a:alphaModFix amt="90000"/>
                <a:extLst>
                  <a:ext uri="{96DAC541-7B7A-43D3-8B79-37D633B846F1}">
                    <asvg:svgBlip xmlns:asvg="http://schemas.microsoft.com/office/drawing/2016/SVG/main" r:embed="rId6"/>
                  </a:ext>
                </a:extLst>
              </a:blip>
              <a:stretch>
                <a:fillRect/>
              </a:stretch>
            </a:blipFill>
            <a:ln cap="sq">
              <a:noFill/>
              <a:prstDash val="solid"/>
              <a:miter/>
            </a:ln>
          </p:spPr>
        </p:sp>
      </p:grpSp>
      <p:sp>
        <p:nvSpPr>
          <p:cNvPr id="75" name="TextBox 75"/>
          <p:cNvSpPr txBox="1"/>
          <p:nvPr/>
        </p:nvSpPr>
        <p:spPr>
          <a:xfrm>
            <a:off x="14641287" y="2861431"/>
            <a:ext cx="3033867" cy="801115"/>
          </a:xfrm>
          <a:prstGeom prst="rect">
            <a:avLst/>
          </a:prstGeom>
        </p:spPr>
        <p:txBody>
          <a:bodyPr lIns="0" tIns="0" rIns="0" bIns="0" rtlCol="0" anchor="t">
            <a:spAutoFit/>
          </a:bodyPr>
          <a:lstStyle/>
          <a:p>
            <a:pPr marL="0" lvl="0" indent="0" algn="ctr">
              <a:lnSpc>
                <a:spcPts val="3051"/>
              </a:lnSpc>
              <a:spcBef>
                <a:spcPct val="0"/>
              </a:spcBef>
            </a:pPr>
            <a:r>
              <a:rPr lang="en-US" sz="2799" b="1" u="none" strike="noStrike" spc="-61">
                <a:solidFill>
                  <a:srgbClr val="FFFFFF"/>
                </a:solidFill>
                <a:latin typeface="Poppins Medium"/>
                <a:ea typeface="Poppins Medium"/>
                <a:cs typeface="Poppins Medium"/>
                <a:sym typeface="Poppins Medium"/>
              </a:rPr>
              <a:t>Long term recovery</a:t>
            </a:r>
          </a:p>
        </p:txBody>
      </p:sp>
      <p:sp>
        <p:nvSpPr>
          <p:cNvPr id="76" name="TextBox 76"/>
          <p:cNvSpPr txBox="1"/>
          <p:nvPr/>
        </p:nvSpPr>
        <p:spPr>
          <a:xfrm>
            <a:off x="612846" y="5275505"/>
            <a:ext cx="3033867" cy="3121620"/>
          </a:xfrm>
          <a:prstGeom prst="rect">
            <a:avLst/>
          </a:prstGeom>
        </p:spPr>
        <p:txBody>
          <a:bodyPr lIns="0" tIns="0" rIns="0" bIns="0" rtlCol="0" anchor="t">
            <a:spAutoFit/>
          </a:bodyPr>
          <a:lstStyle/>
          <a:p>
            <a:pPr marL="0" lvl="0" indent="0" algn="ctr">
              <a:lnSpc>
                <a:spcPts val="2724"/>
              </a:lnSpc>
              <a:spcBef>
                <a:spcPct val="0"/>
              </a:spcBef>
            </a:pPr>
            <a:r>
              <a:rPr lang="en-US" sz="2499" spc="-54">
                <a:solidFill>
                  <a:srgbClr val="1E4541"/>
                </a:solidFill>
                <a:latin typeface="Poppins"/>
                <a:ea typeface="Poppins"/>
                <a:cs typeface="Poppins"/>
                <a:sym typeface="Poppins"/>
              </a:rPr>
              <a:t>Evacuation zones, fire perimeters, thermal hotspot detections, building footprints, land ownership, vegetation treatment information.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079893" y="183687"/>
            <a:ext cx="2010628" cy="1111962"/>
            <a:chOff x="0" y="0"/>
            <a:chExt cx="2680837" cy="1482616"/>
          </a:xfrm>
        </p:grpSpPr>
        <p:sp>
          <p:nvSpPr>
            <p:cNvPr id="3" name="Freeform 3"/>
            <p:cNvSpPr/>
            <p:nvPr/>
          </p:nvSpPr>
          <p:spPr>
            <a:xfrm>
              <a:off x="0" y="13893"/>
              <a:ext cx="1274118" cy="1468724"/>
            </a:xfrm>
            <a:custGeom>
              <a:avLst/>
              <a:gdLst/>
              <a:ahLst/>
              <a:cxnLst/>
              <a:rect l="l" t="t" r="r" b="b"/>
              <a:pathLst>
                <a:path w="1274118" h="1468724">
                  <a:moveTo>
                    <a:pt x="0" y="0"/>
                  </a:moveTo>
                  <a:lnTo>
                    <a:pt x="1274118" y="0"/>
                  </a:lnTo>
                  <a:lnTo>
                    <a:pt x="1274118" y="1468723"/>
                  </a:lnTo>
                  <a:lnTo>
                    <a:pt x="0" y="1468723"/>
                  </a:lnTo>
                  <a:lnTo>
                    <a:pt x="0" y="0"/>
                  </a:lnTo>
                  <a:close/>
                </a:path>
              </a:pathLst>
            </a:custGeom>
            <a:blipFill>
              <a:blip r:embed="rId2"/>
              <a:stretch>
                <a:fillRect/>
              </a:stretch>
            </a:blipFill>
          </p:spPr>
        </p:sp>
        <p:sp>
          <p:nvSpPr>
            <p:cNvPr id="4" name="Freeform 4"/>
            <p:cNvSpPr/>
            <p:nvPr/>
          </p:nvSpPr>
          <p:spPr>
            <a:xfrm>
              <a:off x="1470942" y="0"/>
              <a:ext cx="1209895" cy="1442994"/>
            </a:xfrm>
            <a:custGeom>
              <a:avLst/>
              <a:gdLst/>
              <a:ahLst/>
              <a:cxnLst/>
              <a:rect l="l" t="t" r="r" b="b"/>
              <a:pathLst>
                <a:path w="1209895" h="1442994">
                  <a:moveTo>
                    <a:pt x="0" y="0"/>
                  </a:moveTo>
                  <a:lnTo>
                    <a:pt x="1209895" y="0"/>
                  </a:lnTo>
                  <a:lnTo>
                    <a:pt x="1209895" y="1442994"/>
                  </a:lnTo>
                  <a:lnTo>
                    <a:pt x="0" y="1442994"/>
                  </a:lnTo>
                  <a:lnTo>
                    <a:pt x="0" y="0"/>
                  </a:lnTo>
                  <a:close/>
                </a:path>
              </a:pathLst>
            </a:custGeom>
            <a:blipFill>
              <a:blip r:embed="rId3"/>
              <a:stretch>
                <a:fillRect/>
              </a:stretch>
            </a:blipFill>
          </p:spPr>
        </p:sp>
      </p:grpSp>
      <p:grpSp>
        <p:nvGrpSpPr>
          <p:cNvPr id="5" name="Group 5"/>
          <p:cNvGrpSpPr/>
          <p:nvPr/>
        </p:nvGrpSpPr>
        <p:grpSpPr>
          <a:xfrm>
            <a:off x="0" y="1465745"/>
            <a:ext cx="18288000" cy="8821255"/>
            <a:chOff x="0" y="0"/>
            <a:chExt cx="4290446" cy="2069506"/>
          </a:xfrm>
        </p:grpSpPr>
        <p:sp>
          <p:nvSpPr>
            <p:cNvPr id="6" name="Freeform 6"/>
            <p:cNvSpPr/>
            <p:nvPr/>
          </p:nvSpPr>
          <p:spPr>
            <a:xfrm>
              <a:off x="0" y="0"/>
              <a:ext cx="4290446" cy="2069506"/>
            </a:xfrm>
            <a:custGeom>
              <a:avLst/>
              <a:gdLst/>
              <a:ahLst/>
              <a:cxnLst/>
              <a:rect l="l" t="t" r="r" b="b"/>
              <a:pathLst>
                <a:path w="4290446" h="2069506">
                  <a:moveTo>
                    <a:pt x="0" y="0"/>
                  </a:moveTo>
                  <a:lnTo>
                    <a:pt x="4290446" y="0"/>
                  </a:lnTo>
                  <a:lnTo>
                    <a:pt x="4290446" y="2069506"/>
                  </a:lnTo>
                  <a:lnTo>
                    <a:pt x="0" y="2069506"/>
                  </a:lnTo>
                  <a:close/>
                </a:path>
              </a:pathLst>
            </a:custGeom>
            <a:solidFill>
              <a:srgbClr val="1E4541"/>
            </a:solidFill>
          </p:spPr>
        </p:sp>
        <p:sp>
          <p:nvSpPr>
            <p:cNvPr id="7" name="TextBox 7"/>
            <p:cNvSpPr txBox="1"/>
            <p:nvPr/>
          </p:nvSpPr>
          <p:spPr>
            <a:xfrm>
              <a:off x="0" y="-38100"/>
              <a:ext cx="4290446" cy="2107606"/>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4374288" y="2326276"/>
            <a:ext cx="2333694" cy="2030314"/>
          </a:xfrm>
          <a:custGeom>
            <a:avLst/>
            <a:gdLst/>
            <a:ahLst/>
            <a:cxnLst/>
            <a:rect l="l" t="t" r="r" b="b"/>
            <a:pathLst>
              <a:path w="2333694" h="2030314">
                <a:moveTo>
                  <a:pt x="0" y="0"/>
                </a:moveTo>
                <a:lnTo>
                  <a:pt x="2333695" y="0"/>
                </a:lnTo>
                <a:lnTo>
                  <a:pt x="2333695" y="2030314"/>
                </a:lnTo>
                <a:lnTo>
                  <a:pt x="0" y="20303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0076137" y="2032237"/>
            <a:ext cx="2271283" cy="2271283"/>
          </a:xfrm>
          <a:custGeom>
            <a:avLst/>
            <a:gdLst/>
            <a:ahLst/>
            <a:cxnLst/>
            <a:rect l="l" t="t" r="r" b="b"/>
            <a:pathLst>
              <a:path w="2271283" h="2271283">
                <a:moveTo>
                  <a:pt x="0" y="0"/>
                </a:moveTo>
                <a:lnTo>
                  <a:pt x="2271283" y="0"/>
                </a:lnTo>
                <a:lnTo>
                  <a:pt x="2271283" y="2271283"/>
                </a:lnTo>
                <a:lnTo>
                  <a:pt x="0" y="22712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5137270" y="2499830"/>
            <a:ext cx="3012447" cy="1683205"/>
          </a:xfrm>
          <a:custGeom>
            <a:avLst/>
            <a:gdLst/>
            <a:ahLst/>
            <a:cxnLst/>
            <a:rect l="l" t="t" r="r" b="b"/>
            <a:pathLst>
              <a:path w="3012447" h="1683205">
                <a:moveTo>
                  <a:pt x="0" y="0"/>
                </a:moveTo>
                <a:lnTo>
                  <a:pt x="3012448" y="0"/>
                </a:lnTo>
                <a:lnTo>
                  <a:pt x="3012448" y="1683205"/>
                </a:lnTo>
                <a:lnTo>
                  <a:pt x="0" y="16832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5686828" y="6477581"/>
            <a:ext cx="2021049" cy="2049225"/>
          </a:xfrm>
          <a:custGeom>
            <a:avLst/>
            <a:gdLst/>
            <a:ahLst/>
            <a:cxnLst/>
            <a:rect l="l" t="t" r="r" b="b"/>
            <a:pathLst>
              <a:path w="2021049" h="2049225">
                <a:moveTo>
                  <a:pt x="0" y="0"/>
                </a:moveTo>
                <a:lnTo>
                  <a:pt x="2021048" y="0"/>
                </a:lnTo>
                <a:lnTo>
                  <a:pt x="2021048" y="2049225"/>
                </a:lnTo>
                <a:lnTo>
                  <a:pt x="0" y="20492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0350963" y="6689938"/>
            <a:ext cx="1786508" cy="1811415"/>
          </a:xfrm>
          <a:custGeom>
            <a:avLst/>
            <a:gdLst/>
            <a:ahLst/>
            <a:cxnLst/>
            <a:rect l="l" t="t" r="r" b="b"/>
            <a:pathLst>
              <a:path w="1786508" h="1811415">
                <a:moveTo>
                  <a:pt x="0" y="0"/>
                </a:moveTo>
                <a:lnTo>
                  <a:pt x="1786509" y="0"/>
                </a:lnTo>
                <a:lnTo>
                  <a:pt x="1786509" y="1811416"/>
                </a:lnTo>
                <a:lnTo>
                  <a:pt x="0" y="18114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TextBox 15"/>
          <p:cNvSpPr txBox="1"/>
          <p:nvPr/>
        </p:nvSpPr>
        <p:spPr>
          <a:xfrm>
            <a:off x="321769" y="274530"/>
            <a:ext cx="13875300" cy="844550"/>
          </a:xfrm>
          <a:prstGeom prst="rect">
            <a:avLst/>
          </a:prstGeom>
        </p:spPr>
        <p:txBody>
          <a:bodyPr lIns="0" tIns="0" rIns="0" bIns="0" rtlCol="0" anchor="t">
            <a:spAutoFit/>
          </a:bodyPr>
          <a:lstStyle/>
          <a:p>
            <a:pPr algn="l">
              <a:lnSpc>
                <a:spcPts val="6400"/>
              </a:lnSpc>
            </a:pPr>
            <a:r>
              <a:rPr lang="en-US" sz="5000" b="1">
                <a:solidFill>
                  <a:srgbClr val="1E4541"/>
                </a:solidFill>
                <a:latin typeface="Poppins Bold"/>
                <a:ea typeface="Poppins Bold"/>
                <a:cs typeface="Poppins Bold"/>
                <a:sym typeface="Poppins Bold"/>
              </a:rPr>
              <a:t>Lessons Learned</a:t>
            </a:r>
          </a:p>
        </p:txBody>
      </p:sp>
      <p:sp>
        <p:nvSpPr>
          <p:cNvPr id="17" name="TextBox 17"/>
          <p:cNvSpPr txBox="1"/>
          <p:nvPr/>
        </p:nvSpPr>
        <p:spPr>
          <a:xfrm>
            <a:off x="5137270" y="4681132"/>
            <a:ext cx="3033867" cy="851600"/>
          </a:xfrm>
          <a:prstGeom prst="rect">
            <a:avLst/>
          </a:prstGeom>
        </p:spPr>
        <p:txBody>
          <a:bodyPr lIns="0" tIns="0" rIns="0" bIns="0" rtlCol="0" anchor="t">
            <a:spAutoFit/>
          </a:bodyPr>
          <a:lstStyle/>
          <a:p>
            <a:pPr marL="0" lvl="0" indent="0" algn="ctr">
              <a:lnSpc>
                <a:spcPts val="3269"/>
              </a:lnSpc>
              <a:spcBef>
                <a:spcPct val="0"/>
              </a:spcBef>
            </a:pPr>
            <a:r>
              <a:rPr lang="en-US" sz="2999" spc="-65">
                <a:solidFill>
                  <a:srgbClr val="FFFFFF"/>
                </a:solidFill>
                <a:latin typeface="Poppins"/>
                <a:ea typeface="Poppins"/>
                <a:cs typeface="Poppins"/>
                <a:sym typeface="Poppins"/>
              </a:rPr>
              <a:t>Spokesperson/ POC for groups</a:t>
            </a:r>
          </a:p>
        </p:txBody>
      </p:sp>
      <p:sp>
        <p:nvSpPr>
          <p:cNvPr id="18" name="TextBox 18"/>
          <p:cNvSpPr txBox="1"/>
          <p:nvPr/>
        </p:nvSpPr>
        <p:spPr>
          <a:xfrm>
            <a:off x="9320818" y="4681132"/>
            <a:ext cx="3781921" cy="1261209"/>
          </a:xfrm>
          <a:prstGeom prst="rect">
            <a:avLst/>
          </a:prstGeom>
        </p:spPr>
        <p:txBody>
          <a:bodyPr lIns="0" tIns="0" rIns="0" bIns="0" rtlCol="0" anchor="t">
            <a:spAutoFit/>
          </a:bodyPr>
          <a:lstStyle/>
          <a:p>
            <a:pPr marL="0" lvl="0" indent="0" algn="ctr">
              <a:lnSpc>
                <a:spcPts val="3269"/>
              </a:lnSpc>
              <a:spcBef>
                <a:spcPct val="0"/>
              </a:spcBef>
            </a:pPr>
            <a:r>
              <a:rPr lang="en-US" sz="2999" spc="-65">
                <a:solidFill>
                  <a:srgbClr val="FFFFFF"/>
                </a:solidFill>
                <a:latin typeface="Poppins"/>
                <a:ea typeface="Poppins"/>
                <a:cs typeface="Poppins"/>
                <a:sym typeface="Poppins"/>
              </a:rPr>
              <a:t>Security/permission controls facilitated agency use</a:t>
            </a:r>
          </a:p>
        </p:txBody>
      </p:sp>
      <p:sp>
        <p:nvSpPr>
          <p:cNvPr id="19" name="TextBox 19"/>
          <p:cNvSpPr txBox="1"/>
          <p:nvPr/>
        </p:nvSpPr>
        <p:spPr>
          <a:xfrm>
            <a:off x="13785532" y="4681132"/>
            <a:ext cx="3708725" cy="1261209"/>
          </a:xfrm>
          <a:prstGeom prst="rect">
            <a:avLst/>
          </a:prstGeom>
        </p:spPr>
        <p:txBody>
          <a:bodyPr lIns="0" tIns="0" rIns="0" bIns="0" rtlCol="0" anchor="t">
            <a:spAutoFit/>
          </a:bodyPr>
          <a:lstStyle/>
          <a:p>
            <a:pPr marL="0" lvl="0" indent="0" algn="ctr">
              <a:lnSpc>
                <a:spcPts val="3269"/>
              </a:lnSpc>
              <a:spcBef>
                <a:spcPct val="0"/>
              </a:spcBef>
            </a:pPr>
            <a:r>
              <a:rPr lang="en-US" sz="2999" spc="-65">
                <a:solidFill>
                  <a:srgbClr val="FFFFFF"/>
                </a:solidFill>
                <a:latin typeface="Poppins"/>
                <a:ea typeface="Poppins"/>
                <a:cs typeface="Poppins"/>
                <a:sym typeface="Poppins"/>
              </a:rPr>
              <a:t>Need traffic control/gatekeeper for requests</a:t>
            </a:r>
          </a:p>
        </p:txBody>
      </p:sp>
      <p:sp>
        <p:nvSpPr>
          <p:cNvPr id="21" name="TextBox 21"/>
          <p:cNvSpPr txBox="1"/>
          <p:nvPr/>
        </p:nvSpPr>
        <p:spPr>
          <a:xfrm>
            <a:off x="4818299" y="8848272"/>
            <a:ext cx="3758105" cy="851600"/>
          </a:xfrm>
          <a:prstGeom prst="rect">
            <a:avLst/>
          </a:prstGeom>
        </p:spPr>
        <p:txBody>
          <a:bodyPr lIns="0" tIns="0" rIns="0" bIns="0" rtlCol="0" anchor="t">
            <a:spAutoFit/>
          </a:bodyPr>
          <a:lstStyle/>
          <a:p>
            <a:pPr marL="0" lvl="0" indent="0" algn="ctr">
              <a:lnSpc>
                <a:spcPts val="3269"/>
              </a:lnSpc>
              <a:spcBef>
                <a:spcPct val="0"/>
              </a:spcBef>
            </a:pPr>
            <a:r>
              <a:rPr lang="en-US" sz="2999" spc="-65">
                <a:solidFill>
                  <a:srgbClr val="FFFFFF"/>
                </a:solidFill>
                <a:latin typeface="Poppins"/>
                <a:ea typeface="Poppins"/>
                <a:cs typeface="Poppins"/>
                <a:sym typeface="Poppins"/>
              </a:rPr>
              <a:t>ArcGIS Hub Premium vs. Basic</a:t>
            </a:r>
          </a:p>
        </p:txBody>
      </p:sp>
      <p:sp>
        <p:nvSpPr>
          <p:cNvPr id="22" name="TextBox 22"/>
          <p:cNvSpPr txBox="1"/>
          <p:nvPr/>
        </p:nvSpPr>
        <p:spPr>
          <a:xfrm>
            <a:off x="9365165" y="8749512"/>
            <a:ext cx="3758105" cy="851600"/>
          </a:xfrm>
          <a:prstGeom prst="rect">
            <a:avLst/>
          </a:prstGeom>
        </p:spPr>
        <p:txBody>
          <a:bodyPr lIns="0" tIns="0" rIns="0" bIns="0" rtlCol="0" anchor="t">
            <a:spAutoFit/>
          </a:bodyPr>
          <a:lstStyle/>
          <a:p>
            <a:pPr marL="0" lvl="0" indent="0" algn="ctr">
              <a:lnSpc>
                <a:spcPts val="3269"/>
              </a:lnSpc>
              <a:spcBef>
                <a:spcPct val="0"/>
              </a:spcBef>
            </a:pPr>
            <a:r>
              <a:rPr lang="en-US" sz="2999" spc="-65">
                <a:solidFill>
                  <a:srgbClr val="FFFFFF"/>
                </a:solidFill>
                <a:latin typeface="Poppins"/>
                <a:ea typeface="Poppins"/>
                <a:cs typeface="Poppins"/>
                <a:sym typeface="Poppins"/>
              </a:rPr>
              <a:t>Web design expertise helpful</a:t>
            </a:r>
          </a:p>
        </p:txBody>
      </p:sp>
      <p:sp>
        <p:nvSpPr>
          <p:cNvPr id="24" name="Freeform 9">
            <a:extLst>
              <a:ext uri="{FF2B5EF4-FFF2-40B4-BE49-F238E27FC236}">
                <a16:creationId xmlns:a16="http://schemas.microsoft.com/office/drawing/2014/main" id="{CE57D05C-C73F-BC91-713B-9B5C1CE10854}"/>
              </a:ext>
            </a:extLst>
          </p:cNvPr>
          <p:cNvSpPr/>
          <p:nvPr/>
        </p:nvSpPr>
        <p:spPr>
          <a:xfrm>
            <a:off x="1256102" y="2062239"/>
            <a:ext cx="2211279" cy="2211279"/>
          </a:xfrm>
          <a:custGeom>
            <a:avLst/>
            <a:gdLst/>
            <a:ahLst/>
            <a:cxnLst/>
            <a:rect l="l" t="t" r="r" b="b"/>
            <a:pathLst>
              <a:path w="2211279" h="2211279">
                <a:moveTo>
                  <a:pt x="0" y="0"/>
                </a:moveTo>
                <a:lnTo>
                  <a:pt x="2211279" y="0"/>
                </a:lnTo>
                <a:lnTo>
                  <a:pt x="2211279" y="2211279"/>
                </a:lnTo>
                <a:lnTo>
                  <a:pt x="0" y="22112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6" name="Freeform 13">
            <a:extLst>
              <a:ext uri="{FF2B5EF4-FFF2-40B4-BE49-F238E27FC236}">
                <a16:creationId xmlns:a16="http://schemas.microsoft.com/office/drawing/2014/main" id="{E48CF358-FC8D-D70F-44A3-BD59D5987AB9}"/>
              </a:ext>
            </a:extLst>
          </p:cNvPr>
          <p:cNvSpPr/>
          <p:nvPr/>
        </p:nvSpPr>
        <p:spPr>
          <a:xfrm>
            <a:off x="1386585" y="6620489"/>
            <a:ext cx="1950314" cy="1950314"/>
          </a:xfrm>
          <a:custGeom>
            <a:avLst/>
            <a:gdLst/>
            <a:ahLst/>
            <a:cxnLst/>
            <a:rect l="l" t="t" r="r" b="b"/>
            <a:pathLst>
              <a:path w="1950314" h="1950314">
                <a:moveTo>
                  <a:pt x="0" y="0"/>
                </a:moveTo>
                <a:lnTo>
                  <a:pt x="1950314" y="0"/>
                </a:lnTo>
                <a:lnTo>
                  <a:pt x="1950314" y="1950314"/>
                </a:lnTo>
                <a:lnTo>
                  <a:pt x="0" y="195031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8" name="TextBox 17">
            <a:extLst>
              <a:ext uri="{FF2B5EF4-FFF2-40B4-BE49-F238E27FC236}">
                <a16:creationId xmlns:a16="http://schemas.microsoft.com/office/drawing/2014/main" id="{C5482908-83C1-34BF-4A58-47A81B3899F0}"/>
              </a:ext>
            </a:extLst>
          </p:cNvPr>
          <p:cNvSpPr txBox="1"/>
          <p:nvPr/>
        </p:nvSpPr>
        <p:spPr>
          <a:xfrm>
            <a:off x="853038" y="4681132"/>
            <a:ext cx="3017407" cy="1261209"/>
          </a:xfrm>
          <a:prstGeom prst="rect">
            <a:avLst/>
          </a:prstGeom>
        </p:spPr>
        <p:txBody>
          <a:bodyPr lIns="0" tIns="0" rIns="0" bIns="0" rtlCol="0" anchor="t">
            <a:spAutoFit/>
          </a:bodyPr>
          <a:lstStyle/>
          <a:p>
            <a:pPr marL="0" lvl="0" indent="0" algn="ctr">
              <a:lnSpc>
                <a:spcPts val="3269"/>
              </a:lnSpc>
              <a:spcBef>
                <a:spcPct val="0"/>
              </a:spcBef>
            </a:pPr>
            <a:r>
              <a:rPr lang="en-US" sz="2999" u="none" strike="noStrike" spc="-65">
                <a:solidFill>
                  <a:srgbClr val="FFFFFF"/>
                </a:solidFill>
                <a:latin typeface="Poppins"/>
                <a:ea typeface="Poppins"/>
                <a:cs typeface="Poppins"/>
                <a:sym typeface="Poppins"/>
              </a:rPr>
              <a:t>Effective Collaboration Tool </a:t>
            </a:r>
          </a:p>
        </p:txBody>
      </p:sp>
      <p:sp>
        <p:nvSpPr>
          <p:cNvPr id="30" name="TextBox 21">
            <a:extLst>
              <a:ext uri="{FF2B5EF4-FFF2-40B4-BE49-F238E27FC236}">
                <a16:creationId xmlns:a16="http://schemas.microsoft.com/office/drawing/2014/main" id="{427B372D-BDC3-A1C3-5C4E-3865FAFF91EB}"/>
              </a:ext>
            </a:extLst>
          </p:cNvPr>
          <p:cNvSpPr txBox="1"/>
          <p:nvPr/>
        </p:nvSpPr>
        <p:spPr>
          <a:xfrm>
            <a:off x="507379" y="8848272"/>
            <a:ext cx="3708725" cy="851600"/>
          </a:xfrm>
          <a:prstGeom prst="rect">
            <a:avLst/>
          </a:prstGeom>
        </p:spPr>
        <p:txBody>
          <a:bodyPr lIns="0" tIns="0" rIns="0" bIns="0" rtlCol="0" anchor="t">
            <a:spAutoFit/>
          </a:bodyPr>
          <a:lstStyle/>
          <a:p>
            <a:pPr marL="0" lvl="0" indent="0" algn="ctr">
              <a:lnSpc>
                <a:spcPts val="3269"/>
              </a:lnSpc>
              <a:spcBef>
                <a:spcPct val="0"/>
              </a:spcBef>
            </a:pPr>
            <a:r>
              <a:rPr lang="en-US" sz="2999" spc="-65">
                <a:solidFill>
                  <a:srgbClr val="FFFFFF"/>
                </a:solidFill>
                <a:latin typeface="Poppins"/>
                <a:ea typeface="Poppins"/>
                <a:cs typeface="Poppins"/>
                <a:sym typeface="Poppins"/>
              </a:rPr>
              <a:t>Data sharing and ownership issues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079893" y="183687"/>
            <a:ext cx="2010628" cy="1111962"/>
            <a:chOff x="0" y="0"/>
            <a:chExt cx="2680837" cy="1482616"/>
          </a:xfrm>
        </p:grpSpPr>
        <p:sp>
          <p:nvSpPr>
            <p:cNvPr id="3" name="Freeform 3"/>
            <p:cNvSpPr/>
            <p:nvPr/>
          </p:nvSpPr>
          <p:spPr>
            <a:xfrm>
              <a:off x="0" y="13893"/>
              <a:ext cx="1274118" cy="1468724"/>
            </a:xfrm>
            <a:custGeom>
              <a:avLst/>
              <a:gdLst/>
              <a:ahLst/>
              <a:cxnLst/>
              <a:rect l="l" t="t" r="r" b="b"/>
              <a:pathLst>
                <a:path w="1274118" h="1468724">
                  <a:moveTo>
                    <a:pt x="0" y="0"/>
                  </a:moveTo>
                  <a:lnTo>
                    <a:pt x="1274118" y="0"/>
                  </a:lnTo>
                  <a:lnTo>
                    <a:pt x="1274118" y="1468723"/>
                  </a:lnTo>
                  <a:lnTo>
                    <a:pt x="0" y="1468723"/>
                  </a:lnTo>
                  <a:lnTo>
                    <a:pt x="0" y="0"/>
                  </a:lnTo>
                  <a:close/>
                </a:path>
              </a:pathLst>
            </a:custGeom>
            <a:blipFill>
              <a:blip r:embed="rId2"/>
              <a:stretch>
                <a:fillRect/>
              </a:stretch>
            </a:blipFill>
          </p:spPr>
        </p:sp>
        <p:sp>
          <p:nvSpPr>
            <p:cNvPr id="4" name="Freeform 4"/>
            <p:cNvSpPr/>
            <p:nvPr/>
          </p:nvSpPr>
          <p:spPr>
            <a:xfrm>
              <a:off x="1470942" y="0"/>
              <a:ext cx="1209895" cy="1442994"/>
            </a:xfrm>
            <a:custGeom>
              <a:avLst/>
              <a:gdLst/>
              <a:ahLst/>
              <a:cxnLst/>
              <a:rect l="l" t="t" r="r" b="b"/>
              <a:pathLst>
                <a:path w="1209895" h="1442994">
                  <a:moveTo>
                    <a:pt x="0" y="0"/>
                  </a:moveTo>
                  <a:lnTo>
                    <a:pt x="1209895" y="0"/>
                  </a:lnTo>
                  <a:lnTo>
                    <a:pt x="1209895" y="1442994"/>
                  </a:lnTo>
                  <a:lnTo>
                    <a:pt x="0" y="1442994"/>
                  </a:lnTo>
                  <a:lnTo>
                    <a:pt x="0" y="0"/>
                  </a:lnTo>
                  <a:close/>
                </a:path>
              </a:pathLst>
            </a:custGeom>
            <a:blipFill>
              <a:blip r:embed="rId3"/>
              <a:stretch>
                <a:fillRect/>
              </a:stretch>
            </a:blipFill>
          </p:spPr>
        </p:sp>
      </p:grpSp>
      <p:grpSp>
        <p:nvGrpSpPr>
          <p:cNvPr id="5" name="Group 5"/>
          <p:cNvGrpSpPr/>
          <p:nvPr/>
        </p:nvGrpSpPr>
        <p:grpSpPr>
          <a:xfrm>
            <a:off x="0" y="1465745"/>
            <a:ext cx="18288000" cy="8821255"/>
            <a:chOff x="0" y="0"/>
            <a:chExt cx="4290446" cy="2069506"/>
          </a:xfrm>
        </p:grpSpPr>
        <p:sp>
          <p:nvSpPr>
            <p:cNvPr id="6" name="Freeform 6"/>
            <p:cNvSpPr/>
            <p:nvPr/>
          </p:nvSpPr>
          <p:spPr>
            <a:xfrm>
              <a:off x="0" y="0"/>
              <a:ext cx="4290446" cy="2069506"/>
            </a:xfrm>
            <a:custGeom>
              <a:avLst/>
              <a:gdLst/>
              <a:ahLst/>
              <a:cxnLst/>
              <a:rect l="l" t="t" r="r" b="b"/>
              <a:pathLst>
                <a:path w="4290446" h="2069506">
                  <a:moveTo>
                    <a:pt x="0" y="0"/>
                  </a:moveTo>
                  <a:lnTo>
                    <a:pt x="4290446" y="0"/>
                  </a:lnTo>
                  <a:lnTo>
                    <a:pt x="4290446" y="2069506"/>
                  </a:lnTo>
                  <a:lnTo>
                    <a:pt x="0" y="2069506"/>
                  </a:lnTo>
                  <a:close/>
                </a:path>
              </a:pathLst>
            </a:custGeom>
            <a:solidFill>
              <a:srgbClr val="1E4541"/>
            </a:solidFill>
          </p:spPr>
        </p:sp>
        <p:sp>
          <p:nvSpPr>
            <p:cNvPr id="7" name="TextBox 7"/>
            <p:cNvSpPr txBox="1"/>
            <p:nvPr/>
          </p:nvSpPr>
          <p:spPr>
            <a:xfrm>
              <a:off x="0" y="-38100"/>
              <a:ext cx="4290446" cy="2107606"/>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4374288" y="2326276"/>
            <a:ext cx="2333694" cy="2030314"/>
          </a:xfrm>
          <a:custGeom>
            <a:avLst/>
            <a:gdLst/>
            <a:ahLst/>
            <a:cxnLst/>
            <a:rect l="l" t="t" r="r" b="b"/>
            <a:pathLst>
              <a:path w="2333694" h="2030314">
                <a:moveTo>
                  <a:pt x="0" y="0"/>
                </a:moveTo>
                <a:lnTo>
                  <a:pt x="2333695" y="0"/>
                </a:lnTo>
                <a:lnTo>
                  <a:pt x="2333695" y="2030314"/>
                </a:lnTo>
                <a:lnTo>
                  <a:pt x="0" y="20303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256102" y="2062239"/>
            <a:ext cx="2211279" cy="2211279"/>
          </a:xfrm>
          <a:custGeom>
            <a:avLst/>
            <a:gdLst/>
            <a:ahLst/>
            <a:cxnLst/>
            <a:rect l="l" t="t" r="r" b="b"/>
            <a:pathLst>
              <a:path w="2211279" h="2211279">
                <a:moveTo>
                  <a:pt x="0" y="0"/>
                </a:moveTo>
                <a:lnTo>
                  <a:pt x="2211279" y="0"/>
                </a:lnTo>
                <a:lnTo>
                  <a:pt x="2211279" y="2211279"/>
                </a:lnTo>
                <a:lnTo>
                  <a:pt x="0" y="22112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0076137" y="2032237"/>
            <a:ext cx="2271283" cy="2271283"/>
          </a:xfrm>
          <a:custGeom>
            <a:avLst/>
            <a:gdLst/>
            <a:ahLst/>
            <a:cxnLst/>
            <a:rect l="l" t="t" r="r" b="b"/>
            <a:pathLst>
              <a:path w="2271283" h="2271283">
                <a:moveTo>
                  <a:pt x="0" y="0"/>
                </a:moveTo>
                <a:lnTo>
                  <a:pt x="2271283" y="0"/>
                </a:lnTo>
                <a:lnTo>
                  <a:pt x="2271283" y="2271283"/>
                </a:lnTo>
                <a:lnTo>
                  <a:pt x="0" y="22712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5137270" y="2499830"/>
            <a:ext cx="3012447" cy="1683205"/>
          </a:xfrm>
          <a:custGeom>
            <a:avLst/>
            <a:gdLst/>
            <a:ahLst/>
            <a:cxnLst/>
            <a:rect l="l" t="t" r="r" b="b"/>
            <a:pathLst>
              <a:path w="3012447" h="1683205">
                <a:moveTo>
                  <a:pt x="0" y="0"/>
                </a:moveTo>
                <a:lnTo>
                  <a:pt x="3012448" y="0"/>
                </a:lnTo>
                <a:lnTo>
                  <a:pt x="3012448" y="1683205"/>
                </a:lnTo>
                <a:lnTo>
                  <a:pt x="0" y="16832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080646">
            <a:off x="13655401" y="7007952"/>
            <a:ext cx="3771469" cy="2150540"/>
          </a:xfrm>
          <a:custGeom>
            <a:avLst/>
            <a:gdLst/>
            <a:ahLst/>
            <a:cxnLst/>
            <a:rect l="l" t="t" r="r" b="b"/>
            <a:pathLst>
              <a:path w="3771469" h="2150540">
                <a:moveTo>
                  <a:pt x="0" y="0"/>
                </a:moveTo>
                <a:lnTo>
                  <a:pt x="3771469" y="0"/>
                </a:lnTo>
                <a:lnTo>
                  <a:pt x="3771469" y="2150540"/>
                </a:lnTo>
                <a:lnTo>
                  <a:pt x="0" y="2150540"/>
                </a:lnTo>
                <a:lnTo>
                  <a:pt x="0" y="0"/>
                </a:lnTo>
                <a:close/>
              </a:path>
            </a:pathLst>
          </a:custGeom>
          <a:blipFill>
            <a:blip r:embed="rId12"/>
            <a:stretch>
              <a:fillRect/>
            </a:stretch>
          </a:blipFill>
          <a:ln w="38100" cap="sq">
            <a:solidFill>
              <a:srgbClr val="CF312C"/>
            </a:solidFill>
            <a:prstDash val="solid"/>
            <a:miter/>
          </a:ln>
        </p:spPr>
      </p:sp>
      <p:sp>
        <p:nvSpPr>
          <p:cNvPr id="13" name="Freeform 13"/>
          <p:cNvSpPr/>
          <p:nvPr/>
        </p:nvSpPr>
        <p:spPr>
          <a:xfrm>
            <a:off x="1386585" y="6620489"/>
            <a:ext cx="1950314" cy="1950314"/>
          </a:xfrm>
          <a:custGeom>
            <a:avLst/>
            <a:gdLst/>
            <a:ahLst/>
            <a:cxnLst/>
            <a:rect l="l" t="t" r="r" b="b"/>
            <a:pathLst>
              <a:path w="1950314" h="1950314">
                <a:moveTo>
                  <a:pt x="0" y="0"/>
                </a:moveTo>
                <a:lnTo>
                  <a:pt x="1950314" y="0"/>
                </a:lnTo>
                <a:lnTo>
                  <a:pt x="1950314" y="1950314"/>
                </a:lnTo>
                <a:lnTo>
                  <a:pt x="0" y="19503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5686828" y="6477581"/>
            <a:ext cx="2021049" cy="2049225"/>
          </a:xfrm>
          <a:custGeom>
            <a:avLst/>
            <a:gdLst/>
            <a:ahLst/>
            <a:cxnLst/>
            <a:rect l="l" t="t" r="r" b="b"/>
            <a:pathLst>
              <a:path w="2021049" h="2049225">
                <a:moveTo>
                  <a:pt x="0" y="0"/>
                </a:moveTo>
                <a:lnTo>
                  <a:pt x="2021048" y="0"/>
                </a:lnTo>
                <a:lnTo>
                  <a:pt x="2021048" y="2049225"/>
                </a:lnTo>
                <a:lnTo>
                  <a:pt x="0" y="204922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Freeform 15"/>
          <p:cNvSpPr/>
          <p:nvPr/>
        </p:nvSpPr>
        <p:spPr>
          <a:xfrm>
            <a:off x="10350963" y="6689938"/>
            <a:ext cx="1786508" cy="1811415"/>
          </a:xfrm>
          <a:custGeom>
            <a:avLst/>
            <a:gdLst/>
            <a:ahLst/>
            <a:cxnLst/>
            <a:rect l="l" t="t" r="r" b="b"/>
            <a:pathLst>
              <a:path w="1786508" h="1811415">
                <a:moveTo>
                  <a:pt x="0" y="0"/>
                </a:moveTo>
                <a:lnTo>
                  <a:pt x="1786509" y="0"/>
                </a:lnTo>
                <a:lnTo>
                  <a:pt x="1786509" y="1811416"/>
                </a:lnTo>
                <a:lnTo>
                  <a:pt x="0" y="18114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6" name="TextBox 16"/>
          <p:cNvSpPr txBox="1"/>
          <p:nvPr/>
        </p:nvSpPr>
        <p:spPr>
          <a:xfrm>
            <a:off x="321769" y="274530"/>
            <a:ext cx="13875300" cy="844550"/>
          </a:xfrm>
          <a:prstGeom prst="rect">
            <a:avLst/>
          </a:prstGeom>
        </p:spPr>
        <p:txBody>
          <a:bodyPr lIns="0" tIns="0" rIns="0" bIns="0" rtlCol="0" anchor="t">
            <a:spAutoFit/>
          </a:bodyPr>
          <a:lstStyle/>
          <a:p>
            <a:pPr algn="l">
              <a:lnSpc>
                <a:spcPts val="6400"/>
              </a:lnSpc>
            </a:pPr>
            <a:r>
              <a:rPr lang="en-US" sz="5000" b="1">
                <a:solidFill>
                  <a:srgbClr val="1E4541"/>
                </a:solidFill>
                <a:latin typeface="Poppins Bold"/>
                <a:ea typeface="Poppins Bold"/>
                <a:cs typeface="Poppins Bold"/>
                <a:sym typeface="Poppins Bold"/>
              </a:rPr>
              <a:t>Lessons Learned</a:t>
            </a:r>
          </a:p>
        </p:txBody>
      </p:sp>
      <p:sp>
        <p:nvSpPr>
          <p:cNvPr id="17" name="TextBox 17"/>
          <p:cNvSpPr txBox="1"/>
          <p:nvPr/>
        </p:nvSpPr>
        <p:spPr>
          <a:xfrm>
            <a:off x="853038" y="4681132"/>
            <a:ext cx="3017407" cy="1261209"/>
          </a:xfrm>
          <a:prstGeom prst="rect">
            <a:avLst/>
          </a:prstGeom>
        </p:spPr>
        <p:txBody>
          <a:bodyPr lIns="0" tIns="0" rIns="0" bIns="0" rtlCol="0" anchor="t">
            <a:spAutoFit/>
          </a:bodyPr>
          <a:lstStyle/>
          <a:p>
            <a:pPr marL="0" lvl="0" indent="0" algn="ctr">
              <a:lnSpc>
                <a:spcPts val="3269"/>
              </a:lnSpc>
              <a:spcBef>
                <a:spcPct val="0"/>
              </a:spcBef>
            </a:pPr>
            <a:r>
              <a:rPr lang="en-US" sz="2999" u="none" strike="noStrike" spc="-65">
                <a:solidFill>
                  <a:srgbClr val="FFFFFF"/>
                </a:solidFill>
                <a:latin typeface="Poppins"/>
                <a:ea typeface="Poppins"/>
                <a:cs typeface="Poppins"/>
                <a:sym typeface="Poppins"/>
              </a:rPr>
              <a:t>Effective Collaboration Tool </a:t>
            </a:r>
          </a:p>
        </p:txBody>
      </p:sp>
      <p:sp>
        <p:nvSpPr>
          <p:cNvPr id="18" name="TextBox 18"/>
          <p:cNvSpPr txBox="1"/>
          <p:nvPr/>
        </p:nvSpPr>
        <p:spPr>
          <a:xfrm>
            <a:off x="5137270" y="4681132"/>
            <a:ext cx="3033867" cy="851600"/>
          </a:xfrm>
          <a:prstGeom prst="rect">
            <a:avLst/>
          </a:prstGeom>
        </p:spPr>
        <p:txBody>
          <a:bodyPr lIns="0" tIns="0" rIns="0" bIns="0" rtlCol="0" anchor="t">
            <a:spAutoFit/>
          </a:bodyPr>
          <a:lstStyle/>
          <a:p>
            <a:pPr marL="0" lvl="0" indent="0" algn="ctr">
              <a:lnSpc>
                <a:spcPts val="3269"/>
              </a:lnSpc>
              <a:spcBef>
                <a:spcPct val="0"/>
              </a:spcBef>
            </a:pPr>
            <a:r>
              <a:rPr lang="en-US" sz="2999" spc="-65">
                <a:solidFill>
                  <a:srgbClr val="FFFFFF"/>
                </a:solidFill>
                <a:latin typeface="Poppins"/>
                <a:ea typeface="Poppins"/>
                <a:cs typeface="Poppins"/>
                <a:sym typeface="Poppins"/>
              </a:rPr>
              <a:t>Spokesperson/ POC for groups</a:t>
            </a:r>
          </a:p>
        </p:txBody>
      </p:sp>
      <p:sp>
        <p:nvSpPr>
          <p:cNvPr id="19" name="TextBox 19"/>
          <p:cNvSpPr txBox="1"/>
          <p:nvPr/>
        </p:nvSpPr>
        <p:spPr>
          <a:xfrm>
            <a:off x="9320818" y="4681132"/>
            <a:ext cx="3781921" cy="1261209"/>
          </a:xfrm>
          <a:prstGeom prst="rect">
            <a:avLst/>
          </a:prstGeom>
        </p:spPr>
        <p:txBody>
          <a:bodyPr lIns="0" tIns="0" rIns="0" bIns="0" rtlCol="0" anchor="t">
            <a:spAutoFit/>
          </a:bodyPr>
          <a:lstStyle/>
          <a:p>
            <a:pPr marL="0" lvl="0" indent="0" algn="ctr">
              <a:lnSpc>
                <a:spcPts val="3269"/>
              </a:lnSpc>
              <a:spcBef>
                <a:spcPct val="0"/>
              </a:spcBef>
            </a:pPr>
            <a:r>
              <a:rPr lang="en-US" sz="2999" spc="-65">
                <a:solidFill>
                  <a:srgbClr val="FFFFFF"/>
                </a:solidFill>
                <a:latin typeface="Poppins"/>
                <a:ea typeface="Poppins"/>
                <a:cs typeface="Poppins"/>
                <a:sym typeface="Poppins"/>
              </a:rPr>
              <a:t>Security/permission controls facilitated agency use</a:t>
            </a:r>
          </a:p>
        </p:txBody>
      </p:sp>
      <p:sp>
        <p:nvSpPr>
          <p:cNvPr id="20" name="TextBox 20"/>
          <p:cNvSpPr txBox="1"/>
          <p:nvPr/>
        </p:nvSpPr>
        <p:spPr>
          <a:xfrm>
            <a:off x="13785532" y="4681132"/>
            <a:ext cx="3708725" cy="1261209"/>
          </a:xfrm>
          <a:prstGeom prst="rect">
            <a:avLst/>
          </a:prstGeom>
        </p:spPr>
        <p:txBody>
          <a:bodyPr lIns="0" tIns="0" rIns="0" bIns="0" rtlCol="0" anchor="t">
            <a:spAutoFit/>
          </a:bodyPr>
          <a:lstStyle/>
          <a:p>
            <a:pPr marL="0" lvl="0" indent="0" algn="ctr">
              <a:lnSpc>
                <a:spcPts val="3269"/>
              </a:lnSpc>
              <a:spcBef>
                <a:spcPct val="0"/>
              </a:spcBef>
            </a:pPr>
            <a:r>
              <a:rPr lang="en-US" sz="2999" spc="-65">
                <a:solidFill>
                  <a:srgbClr val="FFFFFF"/>
                </a:solidFill>
                <a:latin typeface="Poppins"/>
                <a:ea typeface="Poppins"/>
                <a:cs typeface="Poppins"/>
                <a:sym typeface="Poppins"/>
              </a:rPr>
              <a:t>Need traffic control/gatekeeper for requests</a:t>
            </a:r>
          </a:p>
        </p:txBody>
      </p:sp>
      <p:sp>
        <p:nvSpPr>
          <p:cNvPr id="21" name="TextBox 21"/>
          <p:cNvSpPr txBox="1"/>
          <p:nvPr/>
        </p:nvSpPr>
        <p:spPr>
          <a:xfrm>
            <a:off x="507379" y="8848272"/>
            <a:ext cx="3708725" cy="851600"/>
          </a:xfrm>
          <a:prstGeom prst="rect">
            <a:avLst/>
          </a:prstGeom>
        </p:spPr>
        <p:txBody>
          <a:bodyPr lIns="0" tIns="0" rIns="0" bIns="0" rtlCol="0" anchor="t">
            <a:spAutoFit/>
          </a:bodyPr>
          <a:lstStyle/>
          <a:p>
            <a:pPr marL="0" lvl="0" indent="0" algn="ctr">
              <a:lnSpc>
                <a:spcPts val="3269"/>
              </a:lnSpc>
              <a:spcBef>
                <a:spcPct val="0"/>
              </a:spcBef>
            </a:pPr>
            <a:r>
              <a:rPr lang="en-US" sz="2999" spc="-65">
                <a:solidFill>
                  <a:srgbClr val="FFFFFF"/>
                </a:solidFill>
                <a:latin typeface="Poppins"/>
                <a:ea typeface="Poppins"/>
                <a:cs typeface="Poppins"/>
                <a:sym typeface="Poppins"/>
              </a:rPr>
              <a:t>Data sharing and ownership issues</a:t>
            </a:r>
          </a:p>
        </p:txBody>
      </p:sp>
      <p:sp>
        <p:nvSpPr>
          <p:cNvPr id="22" name="TextBox 22"/>
          <p:cNvSpPr txBox="1"/>
          <p:nvPr/>
        </p:nvSpPr>
        <p:spPr>
          <a:xfrm>
            <a:off x="4818299" y="8848272"/>
            <a:ext cx="3758105" cy="851600"/>
          </a:xfrm>
          <a:prstGeom prst="rect">
            <a:avLst/>
          </a:prstGeom>
        </p:spPr>
        <p:txBody>
          <a:bodyPr lIns="0" tIns="0" rIns="0" bIns="0" rtlCol="0" anchor="t">
            <a:spAutoFit/>
          </a:bodyPr>
          <a:lstStyle/>
          <a:p>
            <a:pPr marL="0" lvl="0" indent="0" algn="ctr">
              <a:lnSpc>
                <a:spcPts val="3269"/>
              </a:lnSpc>
              <a:spcBef>
                <a:spcPct val="0"/>
              </a:spcBef>
            </a:pPr>
            <a:r>
              <a:rPr lang="en-US" sz="2999" spc="-65">
                <a:solidFill>
                  <a:srgbClr val="FFFFFF"/>
                </a:solidFill>
                <a:latin typeface="Poppins"/>
                <a:ea typeface="Poppins"/>
                <a:cs typeface="Poppins"/>
                <a:sym typeface="Poppins"/>
              </a:rPr>
              <a:t>ArcGIS Hub Premium vs. Basic</a:t>
            </a:r>
          </a:p>
        </p:txBody>
      </p:sp>
      <p:sp>
        <p:nvSpPr>
          <p:cNvPr id="23" name="TextBox 23"/>
          <p:cNvSpPr txBox="1"/>
          <p:nvPr/>
        </p:nvSpPr>
        <p:spPr>
          <a:xfrm>
            <a:off x="9365165" y="8749512"/>
            <a:ext cx="3758105" cy="851600"/>
          </a:xfrm>
          <a:prstGeom prst="rect">
            <a:avLst/>
          </a:prstGeom>
        </p:spPr>
        <p:txBody>
          <a:bodyPr lIns="0" tIns="0" rIns="0" bIns="0" rtlCol="0" anchor="t">
            <a:spAutoFit/>
          </a:bodyPr>
          <a:lstStyle/>
          <a:p>
            <a:pPr marL="0" lvl="0" indent="0" algn="ctr">
              <a:lnSpc>
                <a:spcPts val="3269"/>
              </a:lnSpc>
              <a:spcBef>
                <a:spcPct val="0"/>
              </a:spcBef>
            </a:pPr>
            <a:r>
              <a:rPr lang="en-US" sz="2999" spc="-65">
                <a:solidFill>
                  <a:srgbClr val="FFFFFF"/>
                </a:solidFill>
                <a:latin typeface="Poppins"/>
                <a:ea typeface="Poppins"/>
                <a:cs typeface="Poppins"/>
                <a:sym typeface="Poppins"/>
              </a:rPr>
              <a:t>Web design expertise helpful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465745"/>
            <a:chOff x="0" y="0"/>
            <a:chExt cx="4290446" cy="343870"/>
          </a:xfrm>
        </p:grpSpPr>
        <p:sp>
          <p:nvSpPr>
            <p:cNvPr id="3" name="Freeform 3"/>
            <p:cNvSpPr/>
            <p:nvPr/>
          </p:nvSpPr>
          <p:spPr>
            <a:xfrm>
              <a:off x="0" y="0"/>
              <a:ext cx="4290446" cy="343870"/>
            </a:xfrm>
            <a:custGeom>
              <a:avLst/>
              <a:gdLst/>
              <a:ahLst/>
              <a:cxnLst/>
              <a:rect l="l" t="t" r="r" b="b"/>
              <a:pathLst>
                <a:path w="4290446" h="343870">
                  <a:moveTo>
                    <a:pt x="0" y="0"/>
                  </a:moveTo>
                  <a:lnTo>
                    <a:pt x="4290446" y="0"/>
                  </a:lnTo>
                  <a:lnTo>
                    <a:pt x="4290446" y="343870"/>
                  </a:lnTo>
                  <a:lnTo>
                    <a:pt x="0" y="343870"/>
                  </a:lnTo>
                  <a:close/>
                </a:path>
              </a:pathLst>
            </a:custGeom>
            <a:solidFill>
              <a:srgbClr val="1E4541"/>
            </a:solidFill>
          </p:spPr>
        </p:sp>
        <p:sp>
          <p:nvSpPr>
            <p:cNvPr id="4" name="TextBox 4"/>
            <p:cNvSpPr txBox="1"/>
            <p:nvPr/>
          </p:nvSpPr>
          <p:spPr>
            <a:xfrm>
              <a:off x="0" y="-38100"/>
              <a:ext cx="4290446" cy="38197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079893" y="183687"/>
            <a:ext cx="2010628" cy="1111962"/>
            <a:chOff x="0" y="0"/>
            <a:chExt cx="2680837" cy="1482616"/>
          </a:xfrm>
        </p:grpSpPr>
        <p:sp>
          <p:nvSpPr>
            <p:cNvPr id="6" name="Freeform 6"/>
            <p:cNvSpPr/>
            <p:nvPr/>
          </p:nvSpPr>
          <p:spPr>
            <a:xfrm>
              <a:off x="0" y="13893"/>
              <a:ext cx="1274118" cy="1468724"/>
            </a:xfrm>
            <a:custGeom>
              <a:avLst/>
              <a:gdLst/>
              <a:ahLst/>
              <a:cxnLst/>
              <a:rect l="l" t="t" r="r" b="b"/>
              <a:pathLst>
                <a:path w="1274118" h="1468724">
                  <a:moveTo>
                    <a:pt x="0" y="0"/>
                  </a:moveTo>
                  <a:lnTo>
                    <a:pt x="1274118" y="0"/>
                  </a:lnTo>
                  <a:lnTo>
                    <a:pt x="1274118" y="1468723"/>
                  </a:lnTo>
                  <a:lnTo>
                    <a:pt x="0" y="1468723"/>
                  </a:lnTo>
                  <a:lnTo>
                    <a:pt x="0" y="0"/>
                  </a:lnTo>
                  <a:close/>
                </a:path>
              </a:pathLst>
            </a:custGeom>
            <a:blipFill>
              <a:blip r:embed="rId2"/>
              <a:stretch>
                <a:fillRect/>
              </a:stretch>
            </a:blipFill>
          </p:spPr>
        </p:sp>
        <p:sp>
          <p:nvSpPr>
            <p:cNvPr id="7" name="Freeform 7"/>
            <p:cNvSpPr/>
            <p:nvPr/>
          </p:nvSpPr>
          <p:spPr>
            <a:xfrm>
              <a:off x="1470942" y="0"/>
              <a:ext cx="1209895" cy="1442994"/>
            </a:xfrm>
            <a:custGeom>
              <a:avLst/>
              <a:gdLst/>
              <a:ahLst/>
              <a:cxnLst/>
              <a:rect l="l" t="t" r="r" b="b"/>
              <a:pathLst>
                <a:path w="1209895" h="1442994">
                  <a:moveTo>
                    <a:pt x="0" y="0"/>
                  </a:moveTo>
                  <a:lnTo>
                    <a:pt x="1209895" y="0"/>
                  </a:lnTo>
                  <a:lnTo>
                    <a:pt x="1209895" y="1442994"/>
                  </a:lnTo>
                  <a:lnTo>
                    <a:pt x="0" y="1442994"/>
                  </a:lnTo>
                  <a:lnTo>
                    <a:pt x="0" y="0"/>
                  </a:lnTo>
                  <a:close/>
                </a:path>
              </a:pathLst>
            </a:custGeom>
            <a:blipFill>
              <a:blip r:embed="rId3"/>
              <a:stretch>
                <a:fillRect/>
              </a:stretch>
            </a:blipFill>
          </p:spPr>
        </p:sp>
      </p:grpSp>
      <p:sp>
        <p:nvSpPr>
          <p:cNvPr id="8" name="Freeform 8"/>
          <p:cNvSpPr/>
          <p:nvPr/>
        </p:nvSpPr>
        <p:spPr>
          <a:xfrm>
            <a:off x="1887573" y="1927040"/>
            <a:ext cx="11539768" cy="6888822"/>
          </a:xfrm>
          <a:custGeom>
            <a:avLst/>
            <a:gdLst/>
            <a:ahLst/>
            <a:cxnLst/>
            <a:rect l="l" t="t" r="r" b="b"/>
            <a:pathLst>
              <a:path w="11539768" h="6888822">
                <a:moveTo>
                  <a:pt x="0" y="0"/>
                </a:moveTo>
                <a:lnTo>
                  <a:pt x="11539768" y="0"/>
                </a:lnTo>
                <a:lnTo>
                  <a:pt x="11539768" y="6888822"/>
                </a:lnTo>
                <a:lnTo>
                  <a:pt x="0" y="6888822"/>
                </a:lnTo>
                <a:lnTo>
                  <a:pt x="0" y="0"/>
                </a:lnTo>
                <a:close/>
              </a:path>
            </a:pathLst>
          </a:custGeom>
          <a:blipFill>
            <a:blip r:embed="rId4"/>
            <a:stretch>
              <a:fillRect r="-2703"/>
            </a:stretch>
          </a:blipFill>
          <a:ln cap="sq">
            <a:noFill/>
            <a:prstDash val="solid"/>
            <a:miter/>
          </a:ln>
        </p:spPr>
      </p:sp>
      <p:sp>
        <p:nvSpPr>
          <p:cNvPr id="9" name="Freeform 9"/>
          <p:cNvSpPr/>
          <p:nvPr/>
        </p:nvSpPr>
        <p:spPr>
          <a:xfrm>
            <a:off x="12247600" y="1708856"/>
            <a:ext cx="5842921" cy="3491145"/>
          </a:xfrm>
          <a:custGeom>
            <a:avLst/>
            <a:gdLst/>
            <a:ahLst/>
            <a:cxnLst/>
            <a:rect l="l" t="t" r="r" b="b"/>
            <a:pathLst>
              <a:path w="5842921" h="3491145">
                <a:moveTo>
                  <a:pt x="0" y="0"/>
                </a:moveTo>
                <a:lnTo>
                  <a:pt x="5842921" y="0"/>
                </a:lnTo>
                <a:lnTo>
                  <a:pt x="5842921" y="3491145"/>
                </a:lnTo>
                <a:lnTo>
                  <a:pt x="0" y="3491145"/>
                </a:lnTo>
                <a:lnTo>
                  <a:pt x="0" y="0"/>
                </a:lnTo>
                <a:close/>
              </a:path>
            </a:pathLst>
          </a:custGeom>
          <a:blipFill>
            <a:blip r:embed="rId5"/>
            <a:stretch>
              <a:fillRect/>
            </a:stretch>
          </a:blipFill>
        </p:spPr>
      </p:sp>
      <p:grpSp>
        <p:nvGrpSpPr>
          <p:cNvPr id="10" name="Group 10"/>
          <p:cNvGrpSpPr/>
          <p:nvPr/>
        </p:nvGrpSpPr>
        <p:grpSpPr>
          <a:xfrm>
            <a:off x="-47625" y="1465745"/>
            <a:ext cx="7448741" cy="3007453"/>
            <a:chOff x="0" y="0"/>
            <a:chExt cx="9931654" cy="4009937"/>
          </a:xfrm>
        </p:grpSpPr>
        <p:sp>
          <p:nvSpPr>
            <p:cNvPr id="11" name="Freeform 11"/>
            <p:cNvSpPr/>
            <p:nvPr/>
          </p:nvSpPr>
          <p:spPr>
            <a:xfrm rot="-767499">
              <a:off x="89027" y="1056209"/>
              <a:ext cx="9753600" cy="1897519"/>
            </a:xfrm>
            <a:custGeom>
              <a:avLst/>
              <a:gdLst/>
              <a:ahLst/>
              <a:cxnLst/>
              <a:rect l="l" t="t" r="r" b="b"/>
              <a:pathLst>
                <a:path w="9753600" h="1897519">
                  <a:moveTo>
                    <a:pt x="0" y="0"/>
                  </a:moveTo>
                  <a:lnTo>
                    <a:pt x="9753600" y="0"/>
                  </a:lnTo>
                  <a:lnTo>
                    <a:pt x="9753600" y="1897519"/>
                  </a:lnTo>
                  <a:lnTo>
                    <a:pt x="0" y="18975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rot="-724170">
              <a:off x="2002865" y="1141001"/>
              <a:ext cx="6239300" cy="1091226"/>
            </a:xfrm>
            <a:prstGeom prst="rect">
              <a:avLst/>
            </a:prstGeom>
          </p:spPr>
          <p:txBody>
            <a:bodyPr lIns="0" tIns="0" rIns="0" bIns="0" rtlCol="0" anchor="t">
              <a:spAutoFit/>
            </a:bodyPr>
            <a:lstStyle/>
            <a:p>
              <a:pPr marL="0" lvl="0" indent="0" algn="ctr">
                <a:lnSpc>
                  <a:spcPts val="5885"/>
                </a:lnSpc>
                <a:spcBef>
                  <a:spcPct val="0"/>
                </a:spcBef>
              </a:pPr>
              <a:r>
                <a:rPr lang="en-US" sz="5399" b="1" spc="-118">
                  <a:solidFill>
                    <a:srgbClr val="1E4541"/>
                  </a:solidFill>
                  <a:latin typeface="Poppins Bold"/>
                  <a:ea typeface="Poppins Bold"/>
                  <a:cs typeface="Poppins Bold"/>
                  <a:sym typeface="Poppins Bold"/>
                </a:rPr>
                <a:t>Templates!</a:t>
              </a:r>
            </a:p>
          </p:txBody>
        </p:sp>
      </p:grpSp>
      <p:sp>
        <p:nvSpPr>
          <p:cNvPr id="13" name="Freeform 13"/>
          <p:cNvSpPr/>
          <p:nvPr/>
        </p:nvSpPr>
        <p:spPr>
          <a:xfrm>
            <a:off x="11842846" y="5371451"/>
            <a:ext cx="6033696" cy="3431665"/>
          </a:xfrm>
          <a:custGeom>
            <a:avLst/>
            <a:gdLst/>
            <a:ahLst/>
            <a:cxnLst/>
            <a:rect l="l" t="t" r="r" b="b"/>
            <a:pathLst>
              <a:path w="6033696" h="3431665">
                <a:moveTo>
                  <a:pt x="0" y="0"/>
                </a:moveTo>
                <a:lnTo>
                  <a:pt x="6033696" y="0"/>
                </a:lnTo>
                <a:lnTo>
                  <a:pt x="6033696" y="3431664"/>
                </a:lnTo>
                <a:lnTo>
                  <a:pt x="0" y="3431664"/>
                </a:lnTo>
                <a:lnTo>
                  <a:pt x="0" y="0"/>
                </a:lnTo>
                <a:close/>
              </a:path>
            </a:pathLst>
          </a:custGeom>
          <a:blipFill>
            <a:blip r:embed="rId8"/>
            <a:stretch>
              <a:fillRect/>
            </a:stretch>
          </a:blipFill>
        </p:spPr>
      </p:sp>
      <p:sp>
        <p:nvSpPr>
          <p:cNvPr id="14" name="TextBox 14"/>
          <p:cNvSpPr txBox="1"/>
          <p:nvPr/>
        </p:nvSpPr>
        <p:spPr>
          <a:xfrm>
            <a:off x="321769" y="274530"/>
            <a:ext cx="7768651" cy="844550"/>
          </a:xfrm>
          <a:prstGeom prst="rect">
            <a:avLst/>
          </a:prstGeom>
        </p:spPr>
        <p:txBody>
          <a:bodyPr lIns="0" tIns="0" rIns="0" bIns="0" rtlCol="0" anchor="t">
            <a:spAutoFit/>
          </a:bodyPr>
          <a:lstStyle/>
          <a:p>
            <a:pPr algn="l">
              <a:lnSpc>
                <a:spcPts val="6400"/>
              </a:lnSpc>
            </a:pPr>
            <a:r>
              <a:rPr lang="en-US" sz="5000" b="1">
                <a:solidFill>
                  <a:srgbClr val="EBE5E8"/>
                </a:solidFill>
                <a:latin typeface="Poppins Bold"/>
                <a:ea typeface="Poppins Bold"/>
                <a:cs typeface="Poppins Bold"/>
                <a:sym typeface="Poppins Bold"/>
              </a:rPr>
              <a:t>What’s Next</a:t>
            </a:r>
          </a:p>
        </p:txBody>
      </p:sp>
      <p:sp>
        <p:nvSpPr>
          <p:cNvPr id="15" name="TextBox 15"/>
          <p:cNvSpPr txBox="1"/>
          <p:nvPr/>
        </p:nvSpPr>
        <p:spPr>
          <a:xfrm>
            <a:off x="731633" y="8971140"/>
            <a:ext cx="16824734" cy="1001394"/>
          </a:xfrm>
          <a:prstGeom prst="rect">
            <a:avLst/>
          </a:prstGeom>
        </p:spPr>
        <p:txBody>
          <a:bodyPr lIns="0" tIns="0" rIns="0" bIns="0" rtlCol="0" anchor="t">
            <a:spAutoFit/>
          </a:bodyPr>
          <a:lstStyle/>
          <a:p>
            <a:pPr marL="0" lvl="0" indent="0" algn="l">
              <a:lnSpc>
                <a:spcPts val="3814"/>
              </a:lnSpc>
              <a:spcBef>
                <a:spcPct val="0"/>
              </a:spcBef>
            </a:pPr>
            <a:r>
              <a:rPr lang="en-US" sz="3499" b="1" spc="-76">
                <a:solidFill>
                  <a:srgbClr val="1E4541"/>
                </a:solidFill>
                <a:latin typeface="Poppins Medium"/>
                <a:ea typeface="Poppins Medium"/>
                <a:cs typeface="Poppins Medium"/>
                <a:sym typeface="Poppins Medium"/>
              </a:rPr>
              <a:t>Fire is a part of our landscape going forward and we want to share this type of technology/tool for quick stand up during an event. We are looking for testers!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BE5E8"/>
        </a:solidFill>
        <a:effectLst/>
      </p:bgPr>
    </p:bg>
    <p:spTree>
      <p:nvGrpSpPr>
        <p:cNvPr id="1" name=""/>
        <p:cNvGrpSpPr/>
        <p:nvPr/>
      </p:nvGrpSpPr>
      <p:grpSpPr>
        <a:xfrm>
          <a:off x="0" y="0"/>
          <a:ext cx="0" cy="0"/>
          <a:chOff x="0" y="0"/>
          <a:chExt cx="0" cy="0"/>
        </a:xfrm>
      </p:grpSpPr>
      <p:grpSp>
        <p:nvGrpSpPr>
          <p:cNvPr id="2" name="Group 2"/>
          <p:cNvGrpSpPr/>
          <p:nvPr/>
        </p:nvGrpSpPr>
        <p:grpSpPr>
          <a:xfrm>
            <a:off x="1352087" y="1498861"/>
            <a:ext cx="8797214" cy="2722872"/>
            <a:chOff x="0" y="0"/>
            <a:chExt cx="2063866" cy="638798"/>
          </a:xfrm>
        </p:grpSpPr>
        <p:sp>
          <p:nvSpPr>
            <p:cNvPr id="3" name="Freeform 3"/>
            <p:cNvSpPr/>
            <p:nvPr/>
          </p:nvSpPr>
          <p:spPr>
            <a:xfrm>
              <a:off x="0" y="0"/>
              <a:ext cx="2063866" cy="638798"/>
            </a:xfrm>
            <a:custGeom>
              <a:avLst/>
              <a:gdLst/>
              <a:ahLst/>
              <a:cxnLst/>
              <a:rect l="l" t="t" r="r" b="b"/>
              <a:pathLst>
                <a:path w="2063866" h="638798">
                  <a:moveTo>
                    <a:pt x="13201" y="0"/>
                  </a:moveTo>
                  <a:lnTo>
                    <a:pt x="2050665" y="0"/>
                  </a:lnTo>
                  <a:cubicBezTo>
                    <a:pt x="2054166" y="0"/>
                    <a:pt x="2057524" y="1391"/>
                    <a:pt x="2059999" y="3866"/>
                  </a:cubicBezTo>
                  <a:cubicBezTo>
                    <a:pt x="2062475" y="6342"/>
                    <a:pt x="2063866" y="9700"/>
                    <a:pt x="2063866" y="13201"/>
                  </a:cubicBezTo>
                  <a:lnTo>
                    <a:pt x="2063866" y="625597"/>
                  </a:lnTo>
                  <a:cubicBezTo>
                    <a:pt x="2063866" y="629098"/>
                    <a:pt x="2062475" y="632456"/>
                    <a:pt x="2059999" y="634932"/>
                  </a:cubicBezTo>
                  <a:cubicBezTo>
                    <a:pt x="2057524" y="637407"/>
                    <a:pt x="2054166" y="638798"/>
                    <a:pt x="2050665" y="638798"/>
                  </a:cubicBezTo>
                  <a:lnTo>
                    <a:pt x="13201" y="638798"/>
                  </a:lnTo>
                  <a:cubicBezTo>
                    <a:pt x="9700" y="638798"/>
                    <a:pt x="6342" y="637407"/>
                    <a:pt x="3866" y="634932"/>
                  </a:cubicBezTo>
                  <a:cubicBezTo>
                    <a:pt x="1391" y="632456"/>
                    <a:pt x="0" y="629098"/>
                    <a:pt x="0" y="625597"/>
                  </a:cubicBezTo>
                  <a:lnTo>
                    <a:pt x="0" y="13201"/>
                  </a:lnTo>
                  <a:cubicBezTo>
                    <a:pt x="0" y="9700"/>
                    <a:pt x="1391" y="6342"/>
                    <a:pt x="3866" y="3866"/>
                  </a:cubicBezTo>
                  <a:cubicBezTo>
                    <a:pt x="6342" y="1391"/>
                    <a:pt x="9700" y="0"/>
                    <a:pt x="13201" y="0"/>
                  </a:cubicBezTo>
                  <a:close/>
                </a:path>
              </a:pathLst>
            </a:custGeom>
            <a:solidFill>
              <a:srgbClr val="FFFFFF"/>
            </a:solidFill>
          </p:spPr>
        </p:sp>
        <p:sp>
          <p:nvSpPr>
            <p:cNvPr id="4" name="TextBox 4"/>
            <p:cNvSpPr txBox="1"/>
            <p:nvPr/>
          </p:nvSpPr>
          <p:spPr>
            <a:xfrm>
              <a:off x="0" y="-38100"/>
              <a:ext cx="2063866" cy="67689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52087" y="4352628"/>
            <a:ext cx="8797214" cy="2722872"/>
            <a:chOff x="0" y="0"/>
            <a:chExt cx="2063866" cy="638798"/>
          </a:xfrm>
        </p:grpSpPr>
        <p:sp>
          <p:nvSpPr>
            <p:cNvPr id="6" name="Freeform 6"/>
            <p:cNvSpPr/>
            <p:nvPr/>
          </p:nvSpPr>
          <p:spPr>
            <a:xfrm>
              <a:off x="0" y="0"/>
              <a:ext cx="2063866" cy="638798"/>
            </a:xfrm>
            <a:custGeom>
              <a:avLst/>
              <a:gdLst/>
              <a:ahLst/>
              <a:cxnLst/>
              <a:rect l="l" t="t" r="r" b="b"/>
              <a:pathLst>
                <a:path w="2063866" h="638798">
                  <a:moveTo>
                    <a:pt x="13201" y="0"/>
                  </a:moveTo>
                  <a:lnTo>
                    <a:pt x="2050665" y="0"/>
                  </a:lnTo>
                  <a:cubicBezTo>
                    <a:pt x="2054166" y="0"/>
                    <a:pt x="2057524" y="1391"/>
                    <a:pt x="2059999" y="3866"/>
                  </a:cubicBezTo>
                  <a:cubicBezTo>
                    <a:pt x="2062475" y="6342"/>
                    <a:pt x="2063866" y="9700"/>
                    <a:pt x="2063866" y="13201"/>
                  </a:cubicBezTo>
                  <a:lnTo>
                    <a:pt x="2063866" y="625597"/>
                  </a:lnTo>
                  <a:cubicBezTo>
                    <a:pt x="2063866" y="629098"/>
                    <a:pt x="2062475" y="632456"/>
                    <a:pt x="2059999" y="634932"/>
                  </a:cubicBezTo>
                  <a:cubicBezTo>
                    <a:pt x="2057524" y="637407"/>
                    <a:pt x="2054166" y="638798"/>
                    <a:pt x="2050665" y="638798"/>
                  </a:cubicBezTo>
                  <a:lnTo>
                    <a:pt x="13201" y="638798"/>
                  </a:lnTo>
                  <a:cubicBezTo>
                    <a:pt x="9700" y="638798"/>
                    <a:pt x="6342" y="637407"/>
                    <a:pt x="3866" y="634932"/>
                  </a:cubicBezTo>
                  <a:cubicBezTo>
                    <a:pt x="1391" y="632456"/>
                    <a:pt x="0" y="629098"/>
                    <a:pt x="0" y="625597"/>
                  </a:cubicBezTo>
                  <a:lnTo>
                    <a:pt x="0" y="13201"/>
                  </a:lnTo>
                  <a:cubicBezTo>
                    <a:pt x="0" y="9700"/>
                    <a:pt x="1391" y="6342"/>
                    <a:pt x="3866" y="3866"/>
                  </a:cubicBezTo>
                  <a:cubicBezTo>
                    <a:pt x="6342" y="1391"/>
                    <a:pt x="9700" y="0"/>
                    <a:pt x="13201" y="0"/>
                  </a:cubicBezTo>
                  <a:close/>
                </a:path>
              </a:pathLst>
            </a:custGeom>
            <a:solidFill>
              <a:srgbClr val="FFFFFF"/>
            </a:solidFill>
          </p:spPr>
        </p:sp>
        <p:sp>
          <p:nvSpPr>
            <p:cNvPr id="7" name="TextBox 7"/>
            <p:cNvSpPr txBox="1"/>
            <p:nvPr/>
          </p:nvSpPr>
          <p:spPr>
            <a:xfrm>
              <a:off x="0" y="-38100"/>
              <a:ext cx="2063866" cy="67689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91357" y="4500021"/>
            <a:ext cx="2825893" cy="2415642"/>
            <a:chOff x="0" y="0"/>
            <a:chExt cx="3767858" cy="3220856"/>
          </a:xfrm>
        </p:grpSpPr>
        <p:pic>
          <p:nvPicPr>
            <p:cNvPr id="9" name="Picture 9"/>
            <p:cNvPicPr>
              <a:picLocks noChangeAspect="1"/>
            </p:cNvPicPr>
            <p:nvPr/>
          </p:nvPicPr>
          <p:blipFill>
            <a:blip r:embed="rId2"/>
            <a:srcRect t="851" b="13665"/>
            <a:stretch>
              <a:fillRect/>
            </a:stretch>
          </p:blipFill>
          <p:spPr>
            <a:xfrm>
              <a:off x="0" y="0"/>
              <a:ext cx="3767858" cy="3220856"/>
            </a:xfrm>
            <a:prstGeom prst="rect">
              <a:avLst/>
            </a:prstGeom>
          </p:spPr>
        </p:pic>
      </p:grpSp>
      <p:grpSp>
        <p:nvGrpSpPr>
          <p:cNvPr id="10" name="Group 10"/>
          <p:cNvGrpSpPr/>
          <p:nvPr/>
        </p:nvGrpSpPr>
        <p:grpSpPr>
          <a:xfrm>
            <a:off x="1352087" y="7208851"/>
            <a:ext cx="8797214" cy="2722872"/>
            <a:chOff x="0" y="0"/>
            <a:chExt cx="2063866" cy="638798"/>
          </a:xfrm>
        </p:grpSpPr>
        <p:sp>
          <p:nvSpPr>
            <p:cNvPr id="11" name="Freeform 11"/>
            <p:cNvSpPr/>
            <p:nvPr/>
          </p:nvSpPr>
          <p:spPr>
            <a:xfrm>
              <a:off x="0" y="0"/>
              <a:ext cx="2063866" cy="638798"/>
            </a:xfrm>
            <a:custGeom>
              <a:avLst/>
              <a:gdLst/>
              <a:ahLst/>
              <a:cxnLst/>
              <a:rect l="l" t="t" r="r" b="b"/>
              <a:pathLst>
                <a:path w="2063866" h="638798">
                  <a:moveTo>
                    <a:pt x="13201" y="0"/>
                  </a:moveTo>
                  <a:lnTo>
                    <a:pt x="2050665" y="0"/>
                  </a:lnTo>
                  <a:cubicBezTo>
                    <a:pt x="2054166" y="0"/>
                    <a:pt x="2057524" y="1391"/>
                    <a:pt x="2059999" y="3866"/>
                  </a:cubicBezTo>
                  <a:cubicBezTo>
                    <a:pt x="2062475" y="6342"/>
                    <a:pt x="2063866" y="9700"/>
                    <a:pt x="2063866" y="13201"/>
                  </a:cubicBezTo>
                  <a:lnTo>
                    <a:pt x="2063866" y="625597"/>
                  </a:lnTo>
                  <a:cubicBezTo>
                    <a:pt x="2063866" y="629098"/>
                    <a:pt x="2062475" y="632456"/>
                    <a:pt x="2059999" y="634932"/>
                  </a:cubicBezTo>
                  <a:cubicBezTo>
                    <a:pt x="2057524" y="637407"/>
                    <a:pt x="2054166" y="638798"/>
                    <a:pt x="2050665" y="638798"/>
                  </a:cubicBezTo>
                  <a:lnTo>
                    <a:pt x="13201" y="638798"/>
                  </a:lnTo>
                  <a:cubicBezTo>
                    <a:pt x="9700" y="638798"/>
                    <a:pt x="6342" y="637407"/>
                    <a:pt x="3866" y="634932"/>
                  </a:cubicBezTo>
                  <a:cubicBezTo>
                    <a:pt x="1391" y="632456"/>
                    <a:pt x="0" y="629098"/>
                    <a:pt x="0" y="625597"/>
                  </a:cubicBezTo>
                  <a:lnTo>
                    <a:pt x="0" y="13201"/>
                  </a:lnTo>
                  <a:cubicBezTo>
                    <a:pt x="0" y="9700"/>
                    <a:pt x="1391" y="6342"/>
                    <a:pt x="3866" y="3866"/>
                  </a:cubicBezTo>
                  <a:cubicBezTo>
                    <a:pt x="6342" y="1391"/>
                    <a:pt x="9700" y="0"/>
                    <a:pt x="13201" y="0"/>
                  </a:cubicBezTo>
                  <a:close/>
                </a:path>
              </a:pathLst>
            </a:custGeom>
            <a:solidFill>
              <a:srgbClr val="FFFFFF"/>
            </a:solidFill>
          </p:spPr>
        </p:sp>
        <p:sp>
          <p:nvSpPr>
            <p:cNvPr id="12" name="TextBox 12"/>
            <p:cNvSpPr txBox="1"/>
            <p:nvPr/>
          </p:nvSpPr>
          <p:spPr>
            <a:xfrm>
              <a:off x="0" y="-38100"/>
              <a:ext cx="2063866" cy="676898"/>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491357" y="1641711"/>
            <a:ext cx="2825893" cy="2415642"/>
            <a:chOff x="0" y="0"/>
            <a:chExt cx="3767858" cy="3220856"/>
          </a:xfrm>
        </p:grpSpPr>
        <p:pic>
          <p:nvPicPr>
            <p:cNvPr id="14" name="Picture 14"/>
            <p:cNvPicPr>
              <a:picLocks noChangeAspect="1"/>
            </p:cNvPicPr>
            <p:nvPr/>
          </p:nvPicPr>
          <p:blipFill>
            <a:blip r:embed="rId3"/>
            <a:srcRect b="14408"/>
            <a:stretch>
              <a:fillRect/>
            </a:stretch>
          </p:blipFill>
          <p:spPr>
            <a:xfrm>
              <a:off x="0" y="0"/>
              <a:ext cx="3767858" cy="3220856"/>
            </a:xfrm>
            <a:prstGeom prst="rect">
              <a:avLst/>
            </a:prstGeom>
          </p:spPr>
        </p:pic>
      </p:grpSp>
      <p:grpSp>
        <p:nvGrpSpPr>
          <p:cNvPr id="15" name="Group 15"/>
          <p:cNvGrpSpPr/>
          <p:nvPr/>
        </p:nvGrpSpPr>
        <p:grpSpPr>
          <a:xfrm>
            <a:off x="1491357" y="7361251"/>
            <a:ext cx="2825893" cy="2465022"/>
            <a:chOff x="0" y="0"/>
            <a:chExt cx="3767858" cy="3286696"/>
          </a:xfrm>
        </p:grpSpPr>
        <p:pic>
          <p:nvPicPr>
            <p:cNvPr id="16" name="Picture 16"/>
            <p:cNvPicPr>
              <a:picLocks noChangeAspect="1"/>
            </p:cNvPicPr>
            <p:nvPr/>
          </p:nvPicPr>
          <p:blipFill>
            <a:blip r:embed="rId4"/>
            <a:srcRect t="6286" b="6286"/>
            <a:stretch>
              <a:fillRect/>
            </a:stretch>
          </p:blipFill>
          <p:spPr>
            <a:xfrm>
              <a:off x="0" y="0"/>
              <a:ext cx="3767858" cy="3286696"/>
            </a:xfrm>
            <a:prstGeom prst="rect">
              <a:avLst/>
            </a:prstGeom>
          </p:spPr>
        </p:pic>
      </p:grpSp>
      <p:grpSp>
        <p:nvGrpSpPr>
          <p:cNvPr id="17" name="Group 17"/>
          <p:cNvGrpSpPr/>
          <p:nvPr/>
        </p:nvGrpSpPr>
        <p:grpSpPr>
          <a:xfrm>
            <a:off x="16079893" y="183687"/>
            <a:ext cx="2010628" cy="1111962"/>
            <a:chOff x="0" y="0"/>
            <a:chExt cx="2680837" cy="1482616"/>
          </a:xfrm>
        </p:grpSpPr>
        <p:sp>
          <p:nvSpPr>
            <p:cNvPr id="18" name="Freeform 18"/>
            <p:cNvSpPr/>
            <p:nvPr/>
          </p:nvSpPr>
          <p:spPr>
            <a:xfrm>
              <a:off x="0" y="13893"/>
              <a:ext cx="1274118" cy="1468724"/>
            </a:xfrm>
            <a:custGeom>
              <a:avLst/>
              <a:gdLst/>
              <a:ahLst/>
              <a:cxnLst/>
              <a:rect l="l" t="t" r="r" b="b"/>
              <a:pathLst>
                <a:path w="1274118" h="1468724">
                  <a:moveTo>
                    <a:pt x="0" y="0"/>
                  </a:moveTo>
                  <a:lnTo>
                    <a:pt x="1274118" y="0"/>
                  </a:lnTo>
                  <a:lnTo>
                    <a:pt x="1274118" y="1468723"/>
                  </a:lnTo>
                  <a:lnTo>
                    <a:pt x="0" y="1468723"/>
                  </a:lnTo>
                  <a:lnTo>
                    <a:pt x="0" y="0"/>
                  </a:lnTo>
                  <a:close/>
                </a:path>
              </a:pathLst>
            </a:custGeom>
            <a:blipFill>
              <a:blip r:embed="rId5"/>
              <a:stretch>
                <a:fillRect/>
              </a:stretch>
            </a:blipFill>
          </p:spPr>
        </p:sp>
        <p:sp>
          <p:nvSpPr>
            <p:cNvPr id="19" name="Freeform 19"/>
            <p:cNvSpPr/>
            <p:nvPr/>
          </p:nvSpPr>
          <p:spPr>
            <a:xfrm>
              <a:off x="1470942" y="0"/>
              <a:ext cx="1209895" cy="1442994"/>
            </a:xfrm>
            <a:custGeom>
              <a:avLst/>
              <a:gdLst/>
              <a:ahLst/>
              <a:cxnLst/>
              <a:rect l="l" t="t" r="r" b="b"/>
              <a:pathLst>
                <a:path w="1209895" h="1442994">
                  <a:moveTo>
                    <a:pt x="0" y="0"/>
                  </a:moveTo>
                  <a:lnTo>
                    <a:pt x="1209895" y="0"/>
                  </a:lnTo>
                  <a:lnTo>
                    <a:pt x="1209895" y="1442994"/>
                  </a:lnTo>
                  <a:lnTo>
                    <a:pt x="0" y="1442994"/>
                  </a:lnTo>
                  <a:lnTo>
                    <a:pt x="0" y="0"/>
                  </a:lnTo>
                  <a:close/>
                </a:path>
              </a:pathLst>
            </a:custGeom>
            <a:blipFill>
              <a:blip r:embed="rId6"/>
              <a:stretch>
                <a:fillRect/>
              </a:stretch>
            </a:blipFill>
          </p:spPr>
        </p:sp>
      </p:grpSp>
      <p:sp>
        <p:nvSpPr>
          <p:cNvPr id="20" name="Freeform 20"/>
          <p:cNvSpPr/>
          <p:nvPr/>
        </p:nvSpPr>
        <p:spPr>
          <a:xfrm>
            <a:off x="11341930" y="2817982"/>
            <a:ext cx="4707552" cy="4773392"/>
          </a:xfrm>
          <a:custGeom>
            <a:avLst/>
            <a:gdLst/>
            <a:ahLst/>
            <a:cxnLst/>
            <a:rect l="l" t="t" r="r" b="b"/>
            <a:pathLst>
              <a:path w="4707552" h="4773392">
                <a:moveTo>
                  <a:pt x="0" y="0"/>
                </a:moveTo>
                <a:lnTo>
                  <a:pt x="4707551" y="0"/>
                </a:lnTo>
                <a:lnTo>
                  <a:pt x="4707551" y="4773392"/>
                </a:lnTo>
                <a:lnTo>
                  <a:pt x="0" y="4773392"/>
                </a:lnTo>
                <a:lnTo>
                  <a:pt x="0" y="0"/>
                </a:lnTo>
                <a:close/>
              </a:path>
            </a:pathLst>
          </a:custGeom>
          <a:blipFill>
            <a:blip r:embed="rId7"/>
            <a:stretch>
              <a:fillRect l="-3876" t="-3336" r="-3713" b="-2769"/>
            </a:stretch>
          </a:blipFill>
        </p:spPr>
      </p:sp>
      <p:sp>
        <p:nvSpPr>
          <p:cNvPr id="21" name="TextBox 21"/>
          <p:cNvSpPr txBox="1"/>
          <p:nvPr/>
        </p:nvSpPr>
        <p:spPr>
          <a:xfrm>
            <a:off x="4536933" y="5082239"/>
            <a:ext cx="6088337" cy="1206501"/>
          </a:xfrm>
          <a:prstGeom prst="rect">
            <a:avLst/>
          </a:prstGeom>
        </p:spPr>
        <p:txBody>
          <a:bodyPr lIns="0" tIns="0" rIns="0" bIns="0" rtlCol="0" anchor="t">
            <a:spAutoFit/>
          </a:bodyPr>
          <a:lstStyle/>
          <a:p>
            <a:pPr algn="l">
              <a:lnSpc>
                <a:spcPts val="4899"/>
              </a:lnSpc>
            </a:pPr>
            <a:r>
              <a:rPr lang="en-US" sz="3499" b="1">
                <a:solidFill>
                  <a:srgbClr val="1E4541"/>
                </a:solidFill>
                <a:latin typeface="Open Sans Bold"/>
                <a:ea typeface="Open Sans Bold"/>
                <a:cs typeface="Open Sans Bold"/>
                <a:sym typeface="Open Sans Bold"/>
              </a:rPr>
              <a:t>Patti Dappen</a:t>
            </a:r>
          </a:p>
          <a:p>
            <a:pPr algn="l">
              <a:lnSpc>
                <a:spcPts val="4899"/>
              </a:lnSpc>
            </a:pPr>
            <a:r>
              <a:rPr lang="en-US" sz="3499">
                <a:solidFill>
                  <a:srgbClr val="1E4541"/>
                </a:solidFill>
                <a:latin typeface="Open Sans"/>
                <a:ea typeface="Open Sans"/>
                <a:cs typeface="Open Sans"/>
                <a:sym typeface="Open Sans"/>
              </a:rPr>
              <a:t>prdappen@nmhu.edu</a:t>
            </a:r>
          </a:p>
        </p:txBody>
      </p:sp>
      <p:sp>
        <p:nvSpPr>
          <p:cNvPr id="22" name="TextBox 22"/>
          <p:cNvSpPr txBox="1"/>
          <p:nvPr/>
        </p:nvSpPr>
        <p:spPr>
          <a:xfrm>
            <a:off x="11311518" y="1536936"/>
            <a:ext cx="4768376" cy="1041908"/>
          </a:xfrm>
          <a:prstGeom prst="rect">
            <a:avLst/>
          </a:prstGeom>
        </p:spPr>
        <p:txBody>
          <a:bodyPr lIns="0" tIns="0" rIns="0" bIns="0" rtlCol="0" anchor="t">
            <a:spAutoFit/>
          </a:bodyPr>
          <a:lstStyle/>
          <a:p>
            <a:pPr algn="ctr">
              <a:lnSpc>
                <a:spcPts val="7935"/>
              </a:lnSpc>
            </a:pPr>
            <a:r>
              <a:rPr lang="en-US" sz="6199" b="1">
                <a:solidFill>
                  <a:srgbClr val="1E4541"/>
                </a:solidFill>
                <a:latin typeface="Poppins Bold"/>
                <a:ea typeface="Poppins Bold"/>
                <a:cs typeface="Poppins Bold"/>
                <a:sym typeface="Poppins Bold"/>
              </a:rPr>
              <a:t>nmfwri.org</a:t>
            </a:r>
          </a:p>
        </p:txBody>
      </p:sp>
      <p:sp>
        <p:nvSpPr>
          <p:cNvPr id="23" name="TextBox 23"/>
          <p:cNvSpPr txBox="1"/>
          <p:nvPr/>
        </p:nvSpPr>
        <p:spPr>
          <a:xfrm>
            <a:off x="321769" y="274530"/>
            <a:ext cx="7768651" cy="844550"/>
          </a:xfrm>
          <a:prstGeom prst="rect">
            <a:avLst/>
          </a:prstGeom>
        </p:spPr>
        <p:txBody>
          <a:bodyPr lIns="0" tIns="0" rIns="0" bIns="0" rtlCol="0" anchor="t">
            <a:spAutoFit/>
          </a:bodyPr>
          <a:lstStyle/>
          <a:p>
            <a:pPr algn="l">
              <a:lnSpc>
                <a:spcPts val="6400"/>
              </a:lnSpc>
            </a:pPr>
            <a:r>
              <a:rPr lang="en-US" sz="5000" b="1">
                <a:solidFill>
                  <a:srgbClr val="1E4541"/>
                </a:solidFill>
                <a:latin typeface="Poppins Bold"/>
                <a:ea typeface="Poppins Bold"/>
                <a:cs typeface="Poppins Bold"/>
                <a:sym typeface="Poppins Bold"/>
              </a:rPr>
              <a:t>Contact Information</a:t>
            </a:r>
          </a:p>
        </p:txBody>
      </p:sp>
      <p:sp>
        <p:nvSpPr>
          <p:cNvPr id="24" name="TextBox 24"/>
          <p:cNvSpPr txBox="1"/>
          <p:nvPr/>
        </p:nvSpPr>
        <p:spPr>
          <a:xfrm>
            <a:off x="4536933" y="2217707"/>
            <a:ext cx="6088337" cy="1206501"/>
          </a:xfrm>
          <a:prstGeom prst="rect">
            <a:avLst/>
          </a:prstGeom>
        </p:spPr>
        <p:txBody>
          <a:bodyPr lIns="0" tIns="0" rIns="0" bIns="0" rtlCol="0" anchor="t">
            <a:spAutoFit/>
          </a:bodyPr>
          <a:lstStyle/>
          <a:p>
            <a:pPr algn="l">
              <a:lnSpc>
                <a:spcPts val="4899"/>
              </a:lnSpc>
            </a:pPr>
            <a:r>
              <a:rPr lang="en-US" sz="3499" b="1">
                <a:solidFill>
                  <a:srgbClr val="1E4541"/>
                </a:solidFill>
                <a:latin typeface="Open Sans Bold"/>
                <a:ea typeface="Open Sans Bold"/>
                <a:cs typeface="Open Sans Bold"/>
                <a:sym typeface="Open Sans Bold"/>
              </a:rPr>
              <a:t>Dana Heusinkveld</a:t>
            </a:r>
          </a:p>
          <a:p>
            <a:pPr algn="l">
              <a:lnSpc>
                <a:spcPts val="4899"/>
              </a:lnSpc>
            </a:pPr>
            <a:r>
              <a:rPr lang="en-US" sz="3499">
                <a:solidFill>
                  <a:srgbClr val="1E4541"/>
                </a:solidFill>
                <a:latin typeface="Open Sans"/>
                <a:ea typeface="Open Sans"/>
                <a:cs typeface="Open Sans"/>
                <a:sym typeface="Open Sans"/>
              </a:rPr>
              <a:t>dheusinkveld@nmhu.edu</a:t>
            </a:r>
          </a:p>
        </p:txBody>
      </p:sp>
      <p:sp>
        <p:nvSpPr>
          <p:cNvPr id="25" name="TextBox 25"/>
          <p:cNvSpPr txBox="1"/>
          <p:nvPr/>
        </p:nvSpPr>
        <p:spPr>
          <a:xfrm>
            <a:off x="4536933" y="7961936"/>
            <a:ext cx="6088337" cy="1206501"/>
          </a:xfrm>
          <a:prstGeom prst="rect">
            <a:avLst/>
          </a:prstGeom>
        </p:spPr>
        <p:txBody>
          <a:bodyPr lIns="0" tIns="0" rIns="0" bIns="0" rtlCol="0" anchor="t">
            <a:spAutoFit/>
          </a:bodyPr>
          <a:lstStyle/>
          <a:p>
            <a:pPr algn="l">
              <a:lnSpc>
                <a:spcPts val="4899"/>
              </a:lnSpc>
            </a:pPr>
            <a:r>
              <a:rPr lang="en-US" sz="3499" b="1">
                <a:solidFill>
                  <a:srgbClr val="1E4541"/>
                </a:solidFill>
                <a:latin typeface="Open Sans Bold"/>
                <a:ea typeface="Open Sans Bold"/>
                <a:cs typeface="Open Sans Bold"/>
                <a:sym typeface="Open Sans Bold"/>
              </a:rPr>
              <a:t>Staci Matlock</a:t>
            </a:r>
          </a:p>
          <a:p>
            <a:pPr algn="l">
              <a:lnSpc>
                <a:spcPts val="4899"/>
              </a:lnSpc>
            </a:pPr>
            <a:r>
              <a:rPr lang="en-US" sz="3499">
                <a:solidFill>
                  <a:srgbClr val="1E4541"/>
                </a:solidFill>
                <a:latin typeface="Open Sans"/>
                <a:ea typeface="Open Sans"/>
                <a:cs typeface="Open Sans"/>
                <a:sym typeface="Open Sans"/>
              </a:rPr>
              <a:t>stacimatlock@nmhu.edu</a:t>
            </a:r>
          </a:p>
        </p:txBody>
      </p:sp>
      <p:grpSp>
        <p:nvGrpSpPr>
          <p:cNvPr id="26" name="Group 26"/>
          <p:cNvGrpSpPr/>
          <p:nvPr/>
        </p:nvGrpSpPr>
        <p:grpSpPr>
          <a:xfrm rot="215264">
            <a:off x="11814752" y="7478680"/>
            <a:ext cx="7093722" cy="2638499"/>
            <a:chOff x="0" y="0"/>
            <a:chExt cx="9458296" cy="3517998"/>
          </a:xfrm>
        </p:grpSpPr>
        <p:sp>
          <p:nvSpPr>
            <p:cNvPr id="27" name="Freeform 27"/>
            <p:cNvSpPr/>
            <p:nvPr/>
          </p:nvSpPr>
          <p:spPr>
            <a:xfrm rot="-771606">
              <a:off x="90176" y="933081"/>
              <a:ext cx="8018857" cy="1714031"/>
            </a:xfrm>
            <a:custGeom>
              <a:avLst/>
              <a:gdLst/>
              <a:ahLst/>
              <a:cxnLst/>
              <a:rect l="l" t="t" r="r" b="b"/>
              <a:pathLst>
                <a:path w="8018857" h="1714031">
                  <a:moveTo>
                    <a:pt x="0" y="0"/>
                  </a:moveTo>
                  <a:lnTo>
                    <a:pt x="8018857" y="0"/>
                  </a:lnTo>
                  <a:lnTo>
                    <a:pt x="8018857" y="1714031"/>
                  </a:lnTo>
                  <a:lnTo>
                    <a:pt x="0" y="1714031"/>
                  </a:lnTo>
                  <a:lnTo>
                    <a:pt x="0" y="0"/>
                  </a:lnTo>
                  <a:close/>
                </a:path>
              </a:pathLst>
            </a:custGeom>
            <a:blipFill>
              <a:blip r:embed="rId8">
                <a:alphaModFix amt="56000"/>
                <a:extLst>
                  <a:ext uri="{96DAC541-7B7A-43D3-8B79-37D633B846F1}">
                    <asvg:svgBlip xmlns:asvg="http://schemas.microsoft.com/office/drawing/2016/SVG/main" r:embed="rId9"/>
                  </a:ext>
                </a:extLst>
              </a:blip>
              <a:stretch>
                <a:fillRect/>
              </a:stretch>
            </a:blipFill>
          </p:spPr>
        </p:sp>
        <p:sp>
          <p:nvSpPr>
            <p:cNvPr id="28" name="TextBox 28"/>
            <p:cNvSpPr txBox="1"/>
            <p:nvPr/>
          </p:nvSpPr>
          <p:spPr>
            <a:xfrm rot="-858992">
              <a:off x="385958" y="1043739"/>
              <a:ext cx="9089877" cy="999743"/>
            </a:xfrm>
            <a:prstGeom prst="rect">
              <a:avLst/>
            </a:prstGeom>
          </p:spPr>
          <p:txBody>
            <a:bodyPr lIns="0" tIns="0" rIns="0" bIns="0" rtlCol="0" anchor="t">
              <a:spAutoFit/>
            </a:bodyPr>
            <a:lstStyle/>
            <a:p>
              <a:pPr algn="l">
                <a:lnSpc>
                  <a:spcPts val="5885"/>
                </a:lnSpc>
              </a:pPr>
              <a:r>
                <a:rPr lang="en-US" sz="4597" b="1">
                  <a:solidFill>
                    <a:srgbClr val="FFFFFF"/>
                  </a:solidFill>
                  <a:latin typeface="Poppins Medium"/>
                  <a:ea typeface="Poppins Medium"/>
                  <a:cs typeface="Poppins Medium"/>
                  <a:sym typeface="Poppins Medium"/>
                </a:rPr>
                <a:t>Stop by our booth!</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518"/>
            </a:stretch>
          </a:blipFill>
        </p:spPr>
      </p:sp>
      <p:sp>
        <p:nvSpPr>
          <p:cNvPr id="3" name="Freeform 3"/>
          <p:cNvSpPr/>
          <p:nvPr/>
        </p:nvSpPr>
        <p:spPr>
          <a:xfrm>
            <a:off x="14353646" y="388920"/>
            <a:ext cx="1645905" cy="1897296"/>
          </a:xfrm>
          <a:custGeom>
            <a:avLst/>
            <a:gdLst/>
            <a:ahLst/>
            <a:cxnLst/>
            <a:rect l="l" t="t" r="r" b="b"/>
            <a:pathLst>
              <a:path w="1645905" h="1897296">
                <a:moveTo>
                  <a:pt x="0" y="0"/>
                </a:moveTo>
                <a:lnTo>
                  <a:pt x="1645905" y="0"/>
                </a:lnTo>
                <a:lnTo>
                  <a:pt x="1645905" y="1897296"/>
                </a:lnTo>
                <a:lnTo>
                  <a:pt x="0" y="1897296"/>
                </a:lnTo>
                <a:lnTo>
                  <a:pt x="0" y="0"/>
                </a:lnTo>
                <a:close/>
              </a:path>
            </a:pathLst>
          </a:custGeom>
          <a:blipFill>
            <a:blip r:embed="rId3"/>
            <a:stretch>
              <a:fillRect/>
            </a:stretch>
          </a:blipFill>
        </p:spPr>
      </p:sp>
      <p:sp>
        <p:nvSpPr>
          <p:cNvPr id="4" name="Freeform 4"/>
          <p:cNvSpPr/>
          <p:nvPr/>
        </p:nvSpPr>
        <p:spPr>
          <a:xfrm>
            <a:off x="16299356" y="388920"/>
            <a:ext cx="1534246" cy="1829835"/>
          </a:xfrm>
          <a:custGeom>
            <a:avLst/>
            <a:gdLst/>
            <a:ahLst/>
            <a:cxnLst/>
            <a:rect l="l" t="t" r="r" b="b"/>
            <a:pathLst>
              <a:path w="1534246" h="1829835">
                <a:moveTo>
                  <a:pt x="0" y="0"/>
                </a:moveTo>
                <a:lnTo>
                  <a:pt x="1534246" y="0"/>
                </a:lnTo>
                <a:lnTo>
                  <a:pt x="1534246" y="1829835"/>
                </a:lnTo>
                <a:lnTo>
                  <a:pt x="0" y="1829835"/>
                </a:lnTo>
                <a:lnTo>
                  <a:pt x="0" y="0"/>
                </a:lnTo>
                <a:close/>
              </a:path>
            </a:pathLst>
          </a:custGeom>
          <a:blipFill>
            <a:blip r:embed="rId4"/>
            <a:stretch>
              <a:fillRect/>
            </a:stretch>
          </a:blipFill>
        </p:spPr>
      </p:sp>
      <p:sp>
        <p:nvSpPr>
          <p:cNvPr id="5" name="TextBox 5"/>
          <p:cNvSpPr txBox="1"/>
          <p:nvPr/>
        </p:nvSpPr>
        <p:spPr>
          <a:xfrm>
            <a:off x="5295067" y="2438306"/>
            <a:ext cx="7697867" cy="4657912"/>
          </a:xfrm>
          <a:prstGeom prst="rect">
            <a:avLst/>
          </a:prstGeom>
        </p:spPr>
        <p:txBody>
          <a:bodyPr lIns="0" tIns="0" rIns="0" bIns="0" rtlCol="0" anchor="t">
            <a:spAutoFit/>
          </a:bodyPr>
          <a:lstStyle/>
          <a:p>
            <a:pPr algn="ctr">
              <a:lnSpc>
                <a:spcPts val="18898"/>
              </a:lnSpc>
            </a:pPr>
            <a:r>
              <a:rPr lang="en-US" sz="9999" b="1">
                <a:solidFill>
                  <a:srgbClr val="EBE5E8"/>
                </a:solidFill>
                <a:latin typeface="Poppins Semi-Bold"/>
                <a:ea typeface="Poppins Semi-Bold"/>
                <a:cs typeface="Poppins Semi-Bold"/>
                <a:sym typeface="Poppins Semi-Bold"/>
              </a:rPr>
              <a:t>Thank You!</a:t>
            </a:r>
          </a:p>
          <a:p>
            <a:pPr algn="ctr">
              <a:lnSpc>
                <a:spcPts val="18898"/>
              </a:lnSpc>
            </a:pPr>
            <a:r>
              <a:rPr lang="en-US" sz="9999" b="1">
                <a:solidFill>
                  <a:srgbClr val="EBE5E8"/>
                </a:solidFill>
                <a:latin typeface="Poppins Semi-Bold"/>
                <a:ea typeface="Poppins Semi-Bold"/>
                <a:cs typeface="Poppins Semi-Bold"/>
                <a:sym typeface="Poppins Semi-Bold"/>
              </a:rPr>
              <a:t>Questions?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465745"/>
            <a:chOff x="0" y="0"/>
            <a:chExt cx="4290446" cy="343870"/>
          </a:xfrm>
        </p:grpSpPr>
        <p:sp>
          <p:nvSpPr>
            <p:cNvPr id="3" name="Freeform 3"/>
            <p:cNvSpPr/>
            <p:nvPr/>
          </p:nvSpPr>
          <p:spPr>
            <a:xfrm>
              <a:off x="0" y="0"/>
              <a:ext cx="4290446" cy="343870"/>
            </a:xfrm>
            <a:custGeom>
              <a:avLst/>
              <a:gdLst/>
              <a:ahLst/>
              <a:cxnLst/>
              <a:rect l="l" t="t" r="r" b="b"/>
              <a:pathLst>
                <a:path w="4290446" h="343870">
                  <a:moveTo>
                    <a:pt x="0" y="0"/>
                  </a:moveTo>
                  <a:lnTo>
                    <a:pt x="4290446" y="0"/>
                  </a:lnTo>
                  <a:lnTo>
                    <a:pt x="4290446" y="343870"/>
                  </a:lnTo>
                  <a:lnTo>
                    <a:pt x="0" y="343870"/>
                  </a:lnTo>
                  <a:close/>
                </a:path>
              </a:pathLst>
            </a:custGeom>
            <a:solidFill>
              <a:srgbClr val="1E4541"/>
            </a:solidFill>
          </p:spPr>
        </p:sp>
        <p:sp>
          <p:nvSpPr>
            <p:cNvPr id="4" name="TextBox 4"/>
            <p:cNvSpPr txBox="1"/>
            <p:nvPr/>
          </p:nvSpPr>
          <p:spPr>
            <a:xfrm>
              <a:off x="0" y="-38100"/>
              <a:ext cx="4290446" cy="38197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079893" y="183687"/>
            <a:ext cx="2010628" cy="1111962"/>
            <a:chOff x="0" y="0"/>
            <a:chExt cx="2680837" cy="1482616"/>
          </a:xfrm>
        </p:grpSpPr>
        <p:sp>
          <p:nvSpPr>
            <p:cNvPr id="6" name="Freeform 6"/>
            <p:cNvSpPr/>
            <p:nvPr/>
          </p:nvSpPr>
          <p:spPr>
            <a:xfrm>
              <a:off x="0" y="13893"/>
              <a:ext cx="1274118" cy="1468724"/>
            </a:xfrm>
            <a:custGeom>
              <a:avLst/>
              <a:gdLst/>
              <a:ahLst/>
              <a:cxnLst/>
              <a:rect l="l" t="t" r="r" b="b"/>
              <a:pathLst>
                <a:path w="1274118" h="1468724">
                  <a:moveTo>
                    <a:pt x="0" y="0"/>
                  </a:moveTo>
                  <a:lnTo>
                    <a:pt x="1274118" y="0"/>
                  </a:lnTo>
                  <a:lnTo>
                    <a:pt x="1274118" y="1468723"/>
                  </a:lnTo>
                  <a:lnTo>
                    <a:pt x="0" y="1468723"/>
                  </a:lnTo>
                  <a:lnTo>
                    <a:pt x="0" y="0"/>
                  </a:lnTo>
                  <a:close/>
                </a:path>
              </a:pathLst>
            </a:custGeom>
            <a:blipFill>
              <a:blip r:embed="rId2"/>
              <a:stretch>
                <a:fillRect/>
              </a:stretch>
            </a:blipFill>
          </p:spPr>
        </p:sp>
        <p:sp>
          <p:nvSpPr>
            <p:cNvPr id="7" name="Freeform 7"/>
            <p:cNvSpPr/>
            <p:nvPr/>
          </p:nvSpPr>
          <p:spPr>
            <a:xfrm>
              <a:off x="1470942" y="0"/>
              <a:ext cx="1209895" cy="1442994"/>
            </a:xfrm>
            <a:custGeom>
              <a:avLst/>
              <a:gdLst/>
              <a:ahLst/>
              <a:cxnLst/>
              <a:rect l="l" t="t" r="r" b="b"/>
              <a:pathLst>
                <a:path w="1209895" h="1442994">
                  <a:moveTo>
                    <a:pt x="0" y="0"/>
                  </a:moveTo>
                  <a:lnTo>
                    <a:pt x="1209895" y="0"/>
                  </a:lnTo>
                  <a:lnTo>
                    <a:pt x="1209895" y="1442994"/>
                  </a:lnTo>
                  <a:lnTo>
                    <a:pt x="0" y="1442994"/>
                  </a:lnTo>
                  <a:lnTo>
                    <a:pt x="0" y="0"/>
                  </a:lnTo>
                  <a:close/>
                </a:path>
              </a:pathLst>
            </a:custGeom>
            <a:blipFill>
              <a:blip r:embed="rId3"/>
              <a:stretch>
                <a:fillRect/>
              </a:stretch>
            </a:blipFill>
          </p:spPr>
        </p:sp>
      </p:grpSp>
      <p:grpSp>
        <p:nvGrpSpPr>
          <p:cNvPr id="8" name="Group 8"/>
          <p:cNvGrpSpPr/>
          <p:nvPr/>
        </p:nvGrpSpPr>
        <p:grpSpPr>
          <a:xfrm>
            <a:off x="0" y="5828386"/>
            <a:ext cx="18288000" cy="4458614"/>
            <a:chOff x="0" y="0"/>
            <a:chExt cx="4290446" cy="1046011"/>
          </a:xfrm>
        </p:grpSpPr>
        <p:sp>
          <p:nvSpPr>
            <p:cNvPr id="9" name="Freeform 9"/>
            <p:cNvSpPr/>
            <p:nvPr/>
          </p:nvSpPr>
          <p:spPr>
            <a:xfrm>
              <a:off x="0" y="0"/>
              <a:ext cx="4290446" cy="1046011"/>
            </a:xfrm>
            <a:custGeom>
              <a:avLst/>
              <a:gdLst/>
              <a:ahLst/>
              <a:cxnLst/>
              <a:rect l="l" t="t" r="r" b="b"/>
              <a:pathLst>
                <a:path w="4290446" h="1046011">
                  <a:moveTo>
                    <a:pt x="0" y="0"/>
                  </a:moveTo>
                  <a:lnTo>
                    <a:pt x="4290446" y="0"/>
                  </a:lnTo>
                  <a:lnTo>
                    <a:pt x="4290446" y="1046011"/>
                  </a:lnTo>
                  <a:lnTo>
                    <a:pt x="0" y="1046011"/>
                  </a:lnTo>
                  <a:close/>
                </a:path>
              </a:pathLst>
            </a:custGeom>
            <a:solidFill>
              <a:srgbClr val="1E4541"/>
            </a:solidFill>
          </p:spPr>
        </p:sp>
        <p:sp>
          <p:nvSpPr>
            <p:cNvPr id="10" name="TextBox 10"/>
            <p:cNvSpPr txBox="1"/>
            <p:nvPr/>
          </p:nvSpPr>
          <p:spPr>
            <a:xfrm>
              <a:off x="0" y="-38100"/>
              <a:ext cx="4290446" cy="1084111"/>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740323" y="1523107"/>
            <a:ext cx="16807354" cy="4453949"/>
          </a:xfrm>
          <a:custGeom>
            <a:avLst/>
            <a:gdLst/>
            <a:ahLst/>
            <a:cxnLst/>
            <a:rect l="l" t="t" r="r" b="b"/>
            <a:pathLst>
              <a:path w="16807354" h="4453949">
                <a:moveTo>
                  <a:pt x="0" y="0"/>
                </a:moveTo>
                <a:lnTo>
                  <a:pt x="16807354" y="0"/>
                </a:lnTo>
                <a:lnTo>
                  <a:pt x="16807354" y="4453949"/>
                </a:lnTo>
                <a:lnTo>
                  <a:pt x="0" y="4453949"/>
                </a:lnTo>
                <a:lnTo>
                  <a:pt x="0" y="0"/>
                </a:lnTo>
                <a:close/>
              </a:path>
            </a:pathLst>
          </a:custGeom>
          <a:blipFill>
            <a:blip r:embed="rId4"/>
            <a:stretch>
              <a:fillRect/>
            </a:stretch>
          </a:blipFill>
        </p:spPr>
      </p:sp>
      <p:sp>
        <p:nvSpPr>
          <p:cNvPr id="12" name="Freeform 12"/>
          <p:cNvSpPr/>
          <p:nvPr/>
        </p:nvSpPr>
        <p:spPr>
          <a:xfrm>
            <a:off x="13026753" y="6119931"/>
            <a:ext cx="2557565" cy="2874316"/>
          </a:xfrm>
          <a:custGeom>
            <a:avLst/>
            <a:gdLst/>
            <a:ahLst/>
            <a:cxnLst/>
            <a:rect l="l" t="t" r="r" b="b"/>
            <a:pathLst>
              <a:path w="2557565" h="2874316">
                <a:moveTo>
                  <a:pt x="0" y="0"/>
                </a:moveTo>
                <a:lnTo>
                  <a:pt x="2557566" y="0"/>
                </a:lnTo>
                <a:lnTo>
                  <a:pt x="2557566" y="2874316"/>
                </a:lnTo>
                <a:lnTo>
                  <a:pt x="0" y="2874316"/>
                </a:lnTo>
                <a:lnTo>
                  <a:pt x="0" y="0"/>
                </a:lnTo>
                <a:close/>
              </a:path>
            </a:pathLst>
          </a:custGeom>
          <a:blipFill>
            <a:blip r:embed="rId5"/>
            <a:stretch>
              <a:fillRect l="-333" t="-444" r="-83338" b="-445"/>
            </a:stretch>
          </a:blipFill>
        </p:spPr>
      </p:sp>
      <p:sp>
        <p:nvSpPr>
          <p:cNvPr id="13" name="Freeform 13"/>
          <p:cNvSpPr/>
          <p:nvPr/>
        </p:nvSpPr>
        <p:spPr>
          <a:xfrm>
            <a:off x="15388953" y="6119931"/>
            <a:ext cx="2588571" cy="2878821"/>
          </a:xfrm>
          <a:custGeom>
            <a:avLst/>
            <a:gdLst/>
            <a:ahLst/>
            <a:cxnLst/>
            <a:rect l="l" t="t" r="r" b="b"/>
            <a:pathLst>
              <a:path w="2588571" h="2878821">
                <a:moveTo>
                  <a:pt x="0" y="0"/>
                </a:moveTo>
                <a:lnTo>
                  <a:pt x="2588572" y="0"/>
                </a:lnTo>
                <a:lnTo>
                  <a:pt x="2588572" y="2878821"/>
                </a:lnTo>
                <a:lnTo>
                  <a:pt x="0" y="2878821"/>
                </a:lnTo>
                <a:lnTo>
                  <a:pt x="0" y="0"/>
                </a:lnTo>
                <a:close/>
              </a:path>
            </a:pathLst>
          </a:custGeom>
          <a:blipFill>
            <a:blip r:embed="rId6"/>
            <a:stretch>
              <a:fillRect l="-84722" t="-2308" r="-881" b="-1433"/>
            </a:stretch>
          </a:blipFill>
        </p:spPr>
      </p:sp>
      <p:sp>
        <p:nvSpPr>
          <p:cNvPr id="14" name="Freeform 14"/>
          <p:cNvSpPr/>
          <p:nvPr/>
        </p:nvSpPr>
        <p:spPr>
          <a:xfrm>
            <a:off x="310475" y="6119931"/>
            <a:ext cx="2247435" cy="2874316"/>
          </a:xfrm>
          <a:custGeom>
            <a:avLst/>
            <a:gdLst/>
            <a:ahLst/>
            <a:cxnLst/>
            <a:rect l="l" t="t" r="r" b="b"/>
            <a:pathLst>
              <a:path w="2247435" h="2874316">
                <a:moveTo>
                  <a:pt x="0" y="0"/>
                </a:moveTo>
                <a:lnTo>
                  <a:pt x="2247435" y="0"/>
                </a:lnTo>
                <a:lnTo>
                  <a:pt x="2247435" y="2874316"/>
                </a:lnTo>
                <a:lnTo>
                  <a:pt x="0" y="2874316"/>
                </a:lnTo>
                <a:lnTo>
                  <a:pt x="0" y="0"/>
                </a:lnTo>
                <a:close/>
              </a:path>
            </a:pathLst>
          </a:custGeom>
          <a:blipFill>
            <a:blip r:embed="rId7"/>
            <a:stretch>
              <a:fillRect/>
            </a:stretch>
          </a:blipFill>
        </p:spPr>
      </p:sp>
      <p:sp>
        <p:nvSpPr>
          <p:cNvPr id="15" name="Freeform 15"/>
          <p:cNvSpPr/>
          <p:nvPr/>
        </p:nvSpPr>
        <p:spPr>
          <a:xfrm>
            <a:off x="2713204" y="6119931"/>
            <a:ext cx="3860601" cy="2874316"/>
          </a:xfrm>
          <a:custGeom>
            <a:avLst/>
            <a:gdLst/>
            <a:ahLst/>
            <a:cxnLst/>
            <a:rect l="l" t="t" r="r" b="b"/>
            <a:pathLst>
              <a:path w="3860601" h="2874316">
                <a:moveTo>
                  <a:pt x="0" y="0"/>
                </a:moveTo>
                <a:lnTo>
                  <a:pt x="3860601" y="0"/>
                </a:lnTo>
                <a:lnTo>
                  <a:pt x="3860601" y="2874316"/>
                </a:lnTo>
                <a:lnTo>
                  <a:pt x="0" y="2874316"/>
                </a:lnTo>
                <a:lnTo>
                  <a:pt x="0" y="0"/>
                </a:lnTo>
                <a:close/>
              </a:path>
            </a:pathLst>
          </a:custGeom>
          <a:blipFill>
            <a:blip r:embed="rId8"/>
            <a:stretch>
              <a:fillRect/>
            </a:stretch>
          </a:blipFill>
        </p:spPr>
      </p:sp>
      <p:sp>
        <p:nvSpPr>
          <p:cNvPr id="16" name="Freeform 16"/>
          <p:cNvSpPr/>
          <p:nvPr/>
        </p:nvSpPr>
        <p:spPr>
          <a:xfrm>
            <a:off x="9088898" y="6119931"/>
            <a:ext cx="3785456" cy="2874316"/>
          </a:xfrm>
          <a:custGeom>
            <a:avLst/>
            <a:gdLst/>
            <a:ahLst/>
            <a:cxnLst/>
            <a:rect l="l" t="t" r="r" b="b"/>
            <a:pathLst>
              <a:path w="3785456" h="2874316">
                <a:moveTo>
                  <a:pt x="0" y="0"/>
                </a:moveTo>
                <a:lnTo>
                  <a:pt x="3785455" y="0"/>
                </a:lnTo>
                <a:lnTo>
                  <a:pt x="3785455" y="2874316"/>
                </a:lnTo>
                <a:lnTo>
                  <a:pt x="0" y="2874316"/>
                </a:lnTo>
                <a:lnTo>
                  <a:pt x="0" y="0"/>
                </a:lnTo>
                <a:close/>
              </a:path>
            </a:pathLst>
          </a:custGeom>
          <a:blipFill>
            <a:blip r:embed="rId9"/>
            <a:stretch>
              <a:fillRect/>
            </a:stretch>
          </a:blipFill>
        </p:spPr>
      </p:sp>
      <p:sp>
        <p:nvSpPr>
          <p:cNvPr id="17" name="Freeform 17"/>
          <p:cNvSpPr/>
          <p:nvPr/>
        </p:nvSpPr>
        <p:spPr>
          <a:xfrm>
            <a:off x="6729098" y="6119931"/>
            <a:ext cx="2207400" cy="2874316"/>
          </a:xfrm>
          <a:custGeom>
            <a:avLst/>
            <a:gdLst/>
            <a:ahLst/>
            <a:cxnLst/>
            <a:rect l="l" t="t" r="r" b="b"/>
            <a:pathLst>
              <a:path w="2207400" h="2874316">
                <a:moveTo>
                  <a:pt x="0" y="0"/>
                </a:moveTo>
                <a:lnTo>
                  <a:pt x="2207400" y="0"/>
                </a:lnTo>
                <a:lnTo>
                  <a:pt x="2207400" y="2874316"/>
                </a:lnTo>
                <a:lnTo>
                  <a:pt x="0" y="2874316"/>
                </a:lnTo>
                <a:lnTo>
                  <a:pt x="0" y="0"/>
                </a:lnTo>
                <a:close/>
              </a:path>
            </a:pathLst>
          </a:custGeom>
          <a:blipFill>
            <a:blip r:embed="rId10"/>
            <a:stretch>
              <a:fillRect/>
            </a:stretch>
          </a:blipFill>
        </p:spPr>
      </p:sp>
      <p:sp>
        <p:nvSpPr>
          <p:cNvPr id="18" name="TextBox 18"/>
          <p:cNvSpPr txBox="1"/>
          <p:nvPr/>
        </p:nvSpPr>
        <p:spPr>
          <a:xfrm>
            <a:off x="321769" y="267735"/>
            <a:ext cx="11147622" cy="844550"/>
          </a:xfrm>
          <a:prstGeom prst="rect">
            <a:avLst/>
          </a:prstGeom>
        </p:spPr>
        <p:txBody>
          <a:bodyPr lIns="0" tIns="0" rIns="0" bIns="0" rtlCol="0" anchor="t">
            <a:spAutoFit/>
          </a:bodyPr>
          <a:lstStyle/>
          <a:p>
            <a:pPr algn="l">
              <a:lnSpc>
                <a:spcPts val="6400"/>
              </a:lnSpc>
            </a:pPr>
            <a:r>
              <a:rPr lang="en-US" sz="5000" b="1">
                <a:solidFill>
                  <a:srgbClr val="EBE5E8"/>
                </a:solidFill>
                <a:latin typeface="Poppins Bold"/>
                <a:ea typeface="Poppins Bold"/>
                <a:cs typeface="Poppins Bold"/>
                <a:sym typeface="Poppins Bold"/>
              </a:rPr>
              <a:t>Hermit’s Peak/Calf Canyon Fire</a:t>
            </a:r>
          </a:p>
        </p:txBody>
      </p:sp>
      <p:sp>
        <p:nvSpPr>
          <p:cNvPr id="19" name="TextBox 19"/>
          <p:cNvSpPr txBox="1"/>
          <p:nvPr/>
        </p:nvSpPr>
        <p:spPr>
          <a:xfrm>
            <a:off x="321769" y="9220200"/>
            <a:ext cx="17563888" cy="720532"/>
          </a:xfrm>
          <a:prstGeom prst="rect">
            <a:avLst/>
          </a:prstGeom>
        </p:spPr>
        <p:txBody>
          <a:bodyPr lIns="0" tIns="0" rIns="0" bIns="0" rtlCol="0" anchor="t">
            <a:spAutoFit/>
          </a:bodyPr>
          <a:lstStyle/>
          <a:p>
            <a:pPr marL="0" lvl="0" indent="0" algn="l">
              <a:lnSpc>
                <a:spcPts val="2815"/>
              </a:lnSpc>
              <a:spcBef>
                <a:spcPct val="0"/>
              </a:spcBef>
            </a:pPr>
            <a:r>
              <a:rPr lang="en-US" sz="2199" b="1" u="none" strike="noStrike">
                <a:solidFill>
                  <a:srgbClr val="EBE5E8"/>
                </a:solidFill>
                <a:latin typeface="Poppins Medium"/>
                <a:ea typeface="Poppins Medium"/>
                <a:cs typeface="Poppins Medium"/>
                <a:sym typeface="Poppins Medium"/>
              </a:rPr>
              <a:t>The HPCC fire was a record-breaking fire that lasted almost 6 months, burning over 340,000 acres of land and destroying 160 homes and more than 900 structures. Post-fire flooding caused further destruction and recovery efforts are still ongoing.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465745"/>
            <a:chOff x="0" y="0"/>
            <a:chExt cx="4290446" cy="343870"/>
          </a:xfrm>
        </p:grpSpPr>
        <p:sp>
          <p:nvSpPr>
            <p:cNvPr id="3" name="Freeform 3"/>
            <p:cNvSpPr/>
            <p:nvPr/>
          </p:nvSpPr>
          <p:spPr>
            <a:xfrm>
              <a:off x="0" y="0"/>
              <a:ext cx="4290446" cy="343870"/>
            </a:xfrm>
            <a:custGeom>
              <a:avLst/>
              <a:gdLst/>
              <a:ahLst/>
              <a:cxnLst/>
              <a:rect l="l" t="t" r="r" b="b"/>
              <a:pathLst>
                <a:path w="4290446" h="343870">
                  <a:moveTo>
                    <a:pt x="0" y="0"/>
                  </a:moveTo>
                  <a:lnTo>
                    <a:pt x="4290446" y="0"/>
                  </a:lnTo>
                  <a:lnTo>
                    <a:pt x="4290446" y="343870"/>
                  </a:lnTo>
                  <a:lnTo>
                    <a:pt x="0" y="343870"/>
                  </a:lnTo>
                  <a:close/>
                </a:path>
              </a:pathLst>
            </a:custGeom>
            <a:solidFill>
              <a:srgbClr val="1E4541"/>
            </a:solidFill>
          </p:spPr>
        </p:sp>
        <p:sp>
          <p:nvSpPr>
            <p:cNvPr id="4" name="TextBox 4"/>
            <p:cNvSpPr txBox="1"/>
            <p:nvPr/>
          </p:nvSpPr>
          <p:spPr>
            <a:xfrm>
              <a:off x="0" y="-38100"/>
              <a:ext cx="4290446" cy="38197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1465745"/>
            <a:ext cx="18288000" cy="8821255"/>
            <a:chOff x="0" y="0"/>
            <a:chExt cx="1647676" cy="794760"/>
          </a:xfrm>
        </p:grpSpPr>
        <p:sp>
          <p:nvSpPr>
            <p:cNvPr id="6" name="Freeform 6"/>
            <p:cNvSpPr/>
            <p:nvPr/>
          </p:nvSpPr>
          <p:spPr>
            <a:xfrm>
              <a:off x="0" y="0"/>
              <a:ext cx="1647676" cy="794760"/>
            </a:xfrm>
            <a:custGeom>
              <a:avLst/>
              <a:gdLst/>
              <a:ahLst/>
              <a:cxnLst/>
              <a:rect l="l" t="t" r="r" b="b"/>
              <a:pathLst>
                <a:path w="1647676" h="794760">
                  <a:moveTo>
                    <a:pt x="0" y="0"/>
                  </a:moveTo>
                  <a:lnTo>
                    <a:pt x="1647676" y="0"/>
                  </a:lnTo>
                  <a:lnTo>
                    <a:pt x="1647676" y="794760"/>
                  </a:lnTo>
                  <a:lnTo>
                    <a:pt x="0" y="794760"/>
                  </a:lnTo>
                  <a:close/>
                </a:path>
              </a:pathLst>
            </a:custGeom>
            <a:blipFill>
              <a:blip r:embed="rId2">
                <a:alphaModFix amt="51000"/>
              </a:blip>
              <a:stretch>
                <a:fillRect l="-34346" r="-752" b="-16616"/>
              </a:stretch>
            </a:blipFill>
          </p:spPr>
        </p:sp>
      </p:grpSp>
      <p:grpSp>
        <p:nvGrpSpPr>
          <p:cNvPr id="7" name="Group 7"/>
          <p:cNvGrpSpPr/>
          <p:nvPr/>
        </p:nvGrpSpPr>
        <p:grpSpPr>
          <a:xfrm>
            <a:off x="16079893" y="183687"/>
            <a:ext cx="2010628" cy="1111962"/>
            <a:chOff x="0" y="0"/>
            <a:chExt cx="2680837" cy="1482616"/>
          </a:xfrm>
        </p:grpSpPr>
        <p:sp>
          <p:nvSpPr>
            <p:cNvPr id="8" name="Freeform 8"/>
            <p:cNvSpPr/>
            <p:nvPr/>
          </p:nvSpPr>
          <p:spPr>
            <a:xfrm>
              <a:off x="0" y="13893"/>
              <a:ext cx="1274118" cy="1468724"/>
            </a:xfrm>
            <a:custGeom>
              <a:avLst/>
              <a:gdLst/>
              <a:ahLst/>
              <a:cxnLst/>
              <a:rect l="l" t="t" r="r" b="b"/>
              <a:pathLst>
                <a:path w="1274118" h="1468724">
                  <a:moveTo>
                    <a:pt x="0" y="0"/>
                  </a:moveTo>
                  <a:lnTo>
                    <a:pt x="1274118" y="0"/>
                  </a:lnTo>
                  <a:lnTo>
                    <a:pt x="1274118" y="1468723"/>
                  </a:lnTo>
                  <a:lnTo>
                    <a:pt x="0" y="1468723"/>
                  </a:lnTo>
                  <a:lnTo>
                    <a:pt x="0" y="0"/>
                  </a:lnTo>
                  <a:close/>
                </a:path>
              </a:pathLst>
            </a:custGeom>
            <a:blipFill>
              <a:blip r:embed="rId3"/>
              <a:stretch>
                <a:fillRect/>
              </a:stretch>
            </a:blipFill>
          </p:spPr>
        </p:sp>
        <p:sp>
          <p:nvSpPr>
            <p:cNvPr id="9" name="Freeform 9"/>
            <p:cNvSpPr/>
            <p:nvPr/>
          </p:nvSpPr>
          <p:spPr>
            <a:xfrm>
              <a:off x="1470942" y="0"/>
              <a:ext cx="1209895" cy="1442994"/>
            </a:xfrm>
            <a:custGeom>
              <a:avLst/>
              <a:gdLst/>
              <a:ahLst/>
              <a:cxnLst/>
              <a:rect l="l" t="t" r="r" b="b"/>
              <a:pathLst>
                <a:path w="1209895" h="1442994">
                  <a:moveTo>
                    <a:pt x="0" y="0"/>
                  </a:moveTo>
                  <a:lnTo>
                    <a:pt x="1209895" y="0"/>
                  </a:lnTo>
                  <a:lnTo>
                    <a:pt x="1209895" y="1442994"/>
                  </a:lnTo>
                  <a:lnTo>
                    <a:pt x="0" y="1442994"/>
                  </a:lnTo>
                  <a:lnTo>
                    <a:pt x="0" y="0"/>
                  </a:lnTo>
                  <a:close/>
                </a:path>
              </a:pathLst>
            </a:custGeom>
            <a:blipFill>
              <a:blip r:embed="rId4"/>
              <a:stretch>
                <a:fillRect/>
              </a:stretch>
            </a:blipFill>
          </p:spPr>
        </p:sp>
      </p:grpSp>
      <p:grpSp>
        <p:nvGrpSpPr>
          <p:cNvPr id="10" name="Group 10"/>
          <p:cNvGrpSpPr/>
          <p:nvPr/>
        </p:nvGrpSpPr>
        <p:grpSpPr>
          <a:xfrm>
            <a:off x="529026" y="2702257"/>
            <a:ext cx="3201508" cy="1119463"/>
            <a:chOff x="0" y="0"/>
            <a:chExt cx="843196" cy="294838"/>
          </a:xfrm>
        </p:grpSpPr>
        <p:sp>
          <p:nvSpPr>
            <p:cNvPr id="11" name="Freeform 11"/>
            <p:cNvSpPr/>
            <p:nvPr/>
          </p:nvSpPr>
          <p:spPr>
            <a:xfrm>
              <a:off x="0" y="0"/>
              <a:ext cx="843196" cy="294838"/>
            </a:xfrm>
            <a:custGeom>
              <a:avLst/>
              <a:gdLst/>
              <a:ahLst/>
              <a:cxnLst/>
              <a:rect l="l" t="t" r="r" b="b"/>
              <a:pathLst>
                <a:path w="843196" h="294838">
                  <a:moveTo>
                    <a:pt x="36273" y="0"/>
                  </a:moveTo>
                  <a:lnTo>
                    <a:pt x="806922" y="0"/>
                  </a:lnTo>
                  <a:cubicBezTo>
                    <a:pt x="826956" y="0"/>
                    <a:pt x="843196" y="16240"/>
                    <a:pt x="843196" y="36273"/>
                  </a:cubicBezTo>
                  <a:lnTo>
                    <a:pt x="843196" y="258565"/>
                  </a:lnTo>
                  <a:cubicBezTo>
                    <a:pt x="843196" y="268185"/>
                    <a:pt x="839374" y="277411"/>
                    <a:pt x="832571" y="284214"/>
                  </a:cubicBezTo>
                  <a:cubicBezTo>
                    <a:pt x="825769" y="291016"/>
                    <a:pt x="816543" y="294838"/>
                    <a:pt x="806922" y="294838"/>
                  </a:cubicBezTo>
                  <a:lnTo>
                    <a:pt x="36273" y="294838"/>
                  </a:lnTo>
                  <a:cubicBezTo>
                    <a:pt x="26653" y="294838"/>
                    <a:pt x="17427" y="291016"/>
                    <a:pt x="10624" y="284214"/>
                  </a:cubicBezTo>
                  <a:cubicBezTo>
                    <a:pt x="3822" y="277411"/>
                    <a:pt x="0" y="268185"/>
                    <a:pt x="0" y="258565"/>
                  </a:cubicBezTo>
                  <a:lnTo>
                    <a:pt x="0" y="36273"/>
                  </a:lnTo>
                  <a:cubicBezTo>
                    <a:pt x="0" y="26653"/>
                    <a:pt x="3822" y="17427"/>
                    <a:pt x="10624" y="10624"/>
                  </a:cubicBezTo>
                  <a:cubicBezTo>
                    <a:pt x="17427" y="3822"/>
                    <a:pt x="26653" y="0"/>
                    <a:pt x="36273" y="0"/>
                  </a:cubicBezTo>
                  <a:close/>
                </a:path>
              </a:pathLst>
            </a:custGeom>
            <a:solidFill>
              <a:srgbClr val="1E4541">
                <a:alpha val="69804"/>
              </a:srgbClr>
            </a:solidFill>
          </p:spPr>
        </p:sp>
        <p:sp>
          <p:nvSpPr>
            <p:cNvPr id="12" name="TextBox 12"/>
            <p:cNvSpPr txBox="1"/>
            <p:nvPr/>
          </p:nvSpPr>
          <p:spPr>
            <a:xfrm>
              <a:off x="0" y="-38100"/>
              <a:ext cx="843196" cy="332938"/>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4038542" y="2702257"/>
            <a:ext cx="3201508" cy="1119463"/>
            <a:chOff x="0" y="0"/>
            <a:chExt cx="843196" cy="294838"/>
          </a:xfrm>
        </p:grpSpPr>
        <p:sp>
          <p:nvSpPr>
            <p:cNvPr id="14" name="Freeform 14"/>
            <p:cNvSpPr/>
            <p:nvPr/>
          </p:nvSpPr>
          <p:spPr>
            <a:xfrm>
              <a:off x="0" y="0"/>
              <a:ext cx="843196" cy="294838"/>
            </a:xfrm>
            <a:custGeom>
              <a:avLst/>
              <a:gdLst/>
              <a:ahLst/>
              <a:cxnLst/>
              <a:rect l="l" t="t" r="r" b="b"/>
              <a:pathLst>
                <a:path w="843196" h="294838">
                  <a:moveTo>
                    <a:pt x="36273" y="0"/>
                  </a:moveTo>
                  <a:lnTo>
                    <a:pt x="806922" y="0"/>
                  </a:lnTo>
                  <a:cubicBezTo>
                    <a:pt x="826956" y="0"/>
                    <a:pt x="843196" y="16240"/>
                    <a:pt x="843196" y="36273"/>
                  </a:cubicBezTo>
                  <a:lnTo>
                    <a:pt x="843196" y="258565"/>
                  </a:lnTo>
                  <a:cubicBezTo>
                    <a:pt x="843196" y="268185"/>
                    <a:pt x="839374" y="277411"/>
                    <a:pt x="832571" y="284214"/>
                  </a:cubicBezTo>
                  <a:cubicBezTo>
                    <a:pt x="825769" y="291016"/>
                    <a:pt x="816543" y="294838"/>
                    <a:pt x="806922" y="294838"/>
                  </a:cubicBezTo>
                  <a:lnTo>
                    <a:pt x="36273" y="294838"/>
                  </a:lnTo>
                  <a:cubicBezTo>
                    <a:pt x="26653" y="294838"/>
                    <a:pt x="17427" y="291016"/>
                    <a:pt x="10624" y="284214"/>
                  </a:cubicBezTo>
                  <a:cubicBezTo>
                    <a:pt x="3822" y="277411"/>
                    <a:pt x="0" y="268185"/>
                    <a:pt x="0" y="258565"/>
                  </a:cubicBezTo>
                  <a:lnTo>
                    <a:pt x="0" y="36273"/>
                  </a:lnTo>
                  <a:cubicBezTo>
                    <a:pt x="0" y="26653"/>
                    <a:pt x="3822" y="17427"/>
                    <a:pt x="10624" y="10624"/>
                  </a:cubicBezTo>
                  <a:cubicBezTo>
                    <a:pt x="17427" y="3822"/>
                    <a:pt x="26653" y="0"/>
                    <a:pt x="36273" y="0"/>
                  </a:cubicBezTo>
                  <a:close/>
                </a:path>
              </a:pathLst>
            </a:custGeom>
            <a:solidFill>
              <a:srgbClr val="1E4541">
                <a:alpha val="69804"/>
              </a:srgbClr>
            </a:solidFill>
          </p:spPr>
        </p:sp>
        <p:sp>
          <p:nvSpPr>
            <p:cNvPr id="15" name="TextBox 15"/>
            <p:cNvSpPr txBox="1"/>
            <p:nvPr/>
          </p:nvSpPr>
          <p:spPr>
            <a:xfrm>
              <a:off x="0" y="-38100"/>
              <a:ext cx="843196" cy="332938"/>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7544850" y="2702257"/>
            <a:ext cx="3201508" cy="1119463"/>
            <a:chOff x="0" y="0"/>
            <a:chExt cx="843196" cy="294838"/>
          </a:xfrm>
        </p:grpSpPr>
        <p:sp>
          <p:nvSpPr>
            <p:cNvPr id="17" name="Freeform 17"/>
            <p:cNvSpPr/>
            <p:nvPr/>
          </p:nvSpPr>
          <p:spPr>
            <a:xfrm>
              <a:off x="0" y="0"/>
              <a:ext cx="843196" cy="294838"/>
            </a:xfrm>
            <a:custGeom>
              <a:avLst/>
              <a:gdLst/>
              <a:ahLst/>
              <a:cxnLst/>
              <a:rect l="l" t="t" r="r" b="b"/>
              <a:pathLst>
                <a:path w="843196" h="294838">
                  <a:moveTo>
                    <a:pt x="36273" y="0"/>
                  </a:moveTo>
                  <a:lnTo>
                    <a:pt x="806922" y="0"/>
                  </a:lnTo>
                  <a:cubicBezTo>
                    <a:pt x="826956" y="0"/>
                    <a:pt x="843196" y="16240"/>
                    <a:pt x="843196" y="36273"/>
                  </a:cubicBezTo>
                  <a:lnTo>
                    <a:pt x="843196" y="258565"/>
                  </a:lnTo>
                  <a:cubicBezTo>
                    <a:pt x="843196" y="268185"/>
                    <a:pt x="839374" y="277411"/>
                    <a:pt x="832571" y="284214"/>
                  </a:cubicBezTo>
                  <a:cubicBezTo>
                    <a:pt x="825769" y="291016"/>
                    <a:pt x="816543" y="294838"/>
                    <a:pt x="806922" y="294838"/>
                  </a:cubicBezTo>
                  <a:lnTo>
                    <a:pt x="36273" y="294838"/>
                  </a:lnTo>
                  <a:cubicBezTo>
                    <a:pt x="26653" y="294838"/>
                    <a:pt x="17427" y="291016"/>
                    <a:pt x="10624" y="284214"/>
                  </a:cubicBezTo>
                  <a:cubicBezTo>
                    <a:pt x="3822" y="277411"/>
                    <a:pt x="0" y="268185"/>
                    <a:pt x="0" y="258565"/>
                  </a:cubicBezTo>
                  <a:lnTo>
                    <a:pt x="0" y="36273"/>
                  </a:lnTo>
                  <a:cubicBezTo>
                    <a:pt x="0" y="26653"/>
                    <a:pt x="3822" y="17427"/>
                    <a:pt x="10624" y="10624"/>
                  </a:cubicBezTo>
                  <a:cubicBezTo>
                    <a:pt x="17427" y="3822"/>
                    <a:pt x="26653" y="0"/>
                    <a:pt x="36273" y="0"/>
                  </a:cubicBezTo>
                  <a:close/>
                </a:path>
              </a:pathLst>
            </a:custGeom>
            <a:solidFill>
              <a:srgbClr val="1E4541">
                <a:alpha val="69804"/>
              </a:srgbClr>
            </a:solidFill>
            <a:ln cap="sq">
              <a:noFill/>
              <a:prstDash val="solid"/>
              <a:miter/>
            </a:ln>
          </p:spPr>
        </p:sp>
        <p:sp>
          <p:nvSpPr>
            <p:cNvPr id="18" name="TextBox 18"/>
            <p:cNvSpPr txBox="1"/>
            <p:nvPr/>
          </p:nvSpPr>
          <p:spPr>
            <a:xfrm>
              <a:off x="0" y="-38100"/>
              <a:ext cx="843196" cy="332938"/>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9" name="Group 19"/>
          <p:cNvGrpSpPr/>
          <p:nvPr/>
        </p:nvGrpSpPr>
        <p:grpSpPr>
          <a:xfrm>
            <a:off x="11051158" y="2702257"/>
            <a:ext cx="3201508" cy="1119463"/>
            <a:chOff x="0" y="0"/>
            <a:chExt cx="843196" cy="294838"/>
          </a:xfrm>
        </p:grpSpPr>
        <p:sp>
          <p:nvSpPr>
            <p:cNvPr id="20" name="Freeform 20"/>
            <p:cNvSpPr/>
            <p:nvPr/>
          </p:nvSpPr>
          <p:spPr>
            <a:xfrm>
              <a:off x="0" y="0"/>
              <a:ext cx="843196" cy="294838"/>
            </a:xfrm>
            <a:custGeom>
              <a:avLst/>
              <a:gdLst/>
              <a:ahLst/>
              <a:cxnLst/>
              <a:rect l="l" t="t" r="r" b="b"/>
              <a:pathLst>
                <a:path w="843196" h="294838">
                  <a:moveTo>
                    <a:pt x="36273" y="0"/>
                  </a:moveTo>
                  <a:lnTo>
                    <a:pt x="806922" y="0"/>
                  </a:lnTo>
                  <a:cubicBezTo>
                    <a:pt x="826956" y="0"/>
                    <a:pt x="843196" y="16240"/>
                    <a:pt x="843196" y="36273"/>
                  </a:cubicBezTo>
                  <a:lnTo>
                    <a:pt x="843196" y="258565"/>
                  </a:lnTo>
                  <a:cubicBezTo>
                    <a:pt x="843196" y="268185"/>
                    <a:pt x="839374" y="277411"/>
                    <a:pt x="832571" y="284214"/>
                  </a:cubicBezTo>
                  <a:cubicBezTo>
                    <a:pt x="825769" y="291016"/>
                    <a:pt x="816543" y="294838"/>
                    <a:pt x="806922" y="294838"/>
                  </a:cubicBezTo>
                  <a:lnTo>
                    <a:pt x="36273" y="294838"/>
                  </a:lnTo>
                  <a:cubicBezTo>
                    <a:pt x="26653" y="294838"/>
                    <a:pt x="17427" y="291016"/>
                    <a:pt x="10624" y="284214"/>
                  </a:cubicBezTo>
                  <a:cubicBezTo>
                    <a:pt x="3822" y="277411"/>
                    <a:pt x="0" y="268185"/>
                    <a:pt x="0" y="258565"/>
                  </a:cubicBezTo>
                  <a:lnTo>
                    <a:pt x="0" y="36273"/>
                  </a:lnTo>
                  <a:cubicBezTo>
                    <a:pt x="0" y="26653"/>
                    <a:pt x="3822" y="17427"/>
                    <a:pt x="10624" y="10624"/>
                  </a:cubicBezTo>
                  <a:cubicBezTo>
                    <a:pt x="17427" y="3822"/>
                    <a:pt x="26653" y="0"/>
                    <a:pt x="36273" y="0"/>
                  </a:cubicBezTo>
                  <a:close/>
                </a:path>
              </a:pathLst>
            </a:custGeom>
            <a:solidFill>
              <a:srgbClr val="1E4541">
                <a:alpha val="69804"/>
              </a:srgbClr>
            </a:solidFill>
            <a:ln cap="sq">
              <a:noFill/>
              <a:prstDash val="solid"/>
              <a:miter/>
            </a:ln>
          </p:spPr>
        </p:sp>
        <p:sp>
          <p:nvSpPr>
            <p:cNvPr id="21" name="TextBox 21"/>
            <p:cNvSpPr txBox="1"/>
            <p:nvPr/>
          </p:nvSpPr>
          <p:spPr>
            <a:xfrm>
              <a:off x="0" y="-38100"/>
              <a:ext cx="843196" cy="332938"/>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2" name="Group 22"/>
          <p:cNvGrpSpPr/>
          <p:nvPr/>
        </p:nvGrpSpPr>
        <p:grpSpPr>
          <a:xfrm>
            <a:off x="14557466" y="2702257"/>
            <a:ext cx="3201508" cy="1119463"/>
            <a:chOff x="0" y="0"/>
            <a:chExt cx="843196" cy="294838"/>
          </a:xfrm>
        </p:grpSpPr>
        <p:sp>
          <p:nvSpPr>
            <p:cNvPr id="23" name="Freeform 23"/>
            <p:cNvSpPr/>
            <p:nvPr/>
          </p:nvSpPr>
          <p:spPr>
            <a:xfrm>
              <a:off x="0" y="0"/>
              <a:ext cx="843196" cy="294838"/>
            </a:xfrm>
            <a:custGeom>
              <a:avLst/>
              <a:gdLst/>
              <a:ahLst/>
              <a:cxnLst/>
              <a:rect l="l" t="t" r="r" b="b"/>
              <a:pathLst>
                <a:path w="843196" h="294838">
                  <a:moveTo>
                    <a:pt x="36273" y="0"/>
                  </a:moveTo>
                  <a:lnTo>
                    <a:pt x="806922" y="0"/>
                  </a:lnTo>
                  <a:cubicBezTo>
                    <a:pt x="826956" y="0"/>
                    <a:pt x="843196" y="16240"/>
                    <a:pt x="843196" y="36273"/>
                  </a:cubicBezTo>
                  <a:lnTo>
                    <a:pt x="843196" y="258565"/>
                  </a:lnTo>
                  <a:cubicBezTo>
                    <a:pt x="843196" y="268185"/>
                    <a:pt x="839374" y="277411"/>
                    <a:pt x="832571" y="284214"/>
                  </a:cubicBezTo>
                  <a:cubicBezTo>
                    <a:pt x="825769" y="291016"/>
                    <a:pt x="816543" y="294838"/>
                    <a:pt x="806922" y="294838"/>
                  </a:cubicBezTo>
                  <a:lnTo>
                    <a:pt x="36273" y="294838"/>
                  </a:lnTo>
                  <a:cubicBezTo>
                    <a:pt x="26653" y="294838"/>
                    <a:pt x="17427" y="291016"/>
                    <a:pt x="10624" y="284214"/>
                  </a:cubicBezTo>
                  <a:cubicBezTo>
                    <a:pt x="3822" y="277411"/>
                    <a:pt x="0" y="268185"/>
                    <a:pt x="0" y="258565"/>
                  </a:cubicBezTo>
                  <a:lnTo>
                    <a:pt x="0" y="36273"/>
                  </a:lnTo>
                  <a:cubicBezTo>
                    <a:pt x="0" y="26653"/>
                    <a:pt x="3822" y="17427"/>
                    <a:pt x="10624" y="10624"/>
                  </a:cubicBezTo>
                  <a:cubicBezTo>
                    <a:pt x="17427" y="3822"/>
                    <a:pt x="26653" y="0"/>
                    <a:pt x="36273" y="0"/>
                  </a:cubicBezTo>
                  <a:close/>
                </a:path>
              </a:pathLst>
            </a:custGeom>
            <a:solidFill>
              <a:srgbClr val="1E4541">
                <a:alpha val="69804"/>
              </a:srgbClr>
            </a:solidFill>
            <a:ln cap="sq">
              <a:noFill/>
              <a:prstDash val="solid"/>
              <a:miter/>
            </a:ln>
          </p:spPr>
        </p:sp>
        <p:sp>
          <p:nvSpPr>
            <p:cNvPr id="24" name="TextBox 24"/>
            <p:cNvSpPr txBox="1"/>
            <p:nvPr/>
          </p:nvSpPr>
          <p:spPr>
            <a:xfrm>
              <a:off x="0" y="-38100"/>
              <a:ext cx="843196" cy="332938"/>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5" name="Group 25"/>
          <p:cNvGrpSpPr/>
          <p:nvPr/>
        </p:nvGrpSpPr>
        <p:grpSpPr>
          <a:xfrm>
            <a:off x="529026" y="4024037"/>
            <a:ext cx="3201508" cy="830656"/>
            <a:chOff x="0" y="0"/>
            <a:chExt cx="843196" cy="218774"/>
          </a:xfrm>
        </p:grpSpPr>
        <p:sp>
          <p:nvSpPr>
            <p:cNvPr id="26" name="Freeform 26"/>
            <p:cNvSpPr/>
            <p:nvPr/>
          </p:nvSpPr>
          <p:spPr>
            <a:xfrm>
              <a:off x="0" y="0"/>
              <a:ext cx="843196" cy="218774"/>
            </a:xfrm>
            <a:custGeom>
              <a:avLst/>
              <a:gdLst/>
              <a:ahLst/>
              <a:cxnLst/>
              <a:rect l="l" t="t" r="r" b="b"/>
              <a:pathLst>
                <a:path w="843196" h="218774">
                  <a:moveTo>
                    <a:pt x="36273" y="0"/>
                  </a:moveTo>
                  <a:lnTo>
                    <a:pt x="806922" y="0"/>
                  </a:lnTo>
                  <a:cubicBezTo>
                    <a:pt x="826956" y="0"/>
                    <a:pt x="843196" y="16240"/>
                    <a:pt x="843196" y="36273"/>
                  </a:cubicBezTo>
                  <a:lnTo>
                    <a:pt x="843196" y="182500"/>
                  </a:lnTo>
                  <a:cubicBezTo>
                    <a:pt x="843196" y="192121"/>
                    <a:pt x="839374" y="201347"/>
                    <a:pt x="832571" y="208149"/>
                  </a:cubicBezTo>
                  <a:cubicBezTo>
                    <a:pt x="825769" y="214952"/>
                    <a:pt x="816543" y="218774"/>
                    <a:pt x="806922" y="218774"/>
                  </a:cubicBezTo>
                  <a:lnTo>
                    <a:pt x="36273" y="218774"/>
                  </a:lnTo>
                  <a:cubicBezTo>
                    <a:pt x="16240" y="218774"/>
                    <a:pt x="0" y="202533"/>
                    <a:pt x="0" y="182500"/>
                  </a:cubicBezTo>
                  <a:lnTo>
                    <a:pt x="0" y="36273"/>
                  </a:lnTo>
                  <a:cubicBezTo>
                    <a:pt x="0" y="26653"/>
                    <a:pt x="3822" y="17427"/>
                    <a:pt x="10624" y="10624"/>
                  </a:cubicBezTo>
                  <a:cubicBezTo>
                    <a:pt x="17427" y="3822"/>
                    <a:pt x="26653" y="0"/>
                    <a:pt x="36273" y="0"/>
                  </a:cubicBezTo>
                  <a:close/>
                </a:path>
              </a:pathLst>
            </a:custGeom>
            <a:solidFill>
              <a:srgbClr val="FFFFFF">
                <a:alpha val="80000"/>
              </a:srgbClr>
            </a:solidFill>
          </p:spPr>
        </p:sp>
        <p:sp>
          <p:nvSpPr>
            <p:cNvPr id="27" name="TextBox 27"/>
            <p:cNvSpPr txBox="1"/>
            <p:nvPr/>
          </p:nvSpPr>
          <p:spPr>
            <a:xfrm>
              <a:off x="0" y="-38100"/>
              <a:ext cx="843196" cy="256874"/>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4038542" y="4024037"/>
            <a:ext cx="3201508" cy="830656"/>
            <a:chOff x="0" y="0"/>
            <a:chExt cx="843196" cy="218774"/>
          </a:xfrm>
        </p:grpSpPr>
        <p:sp>
          <p:nvSpPr>
            <p:cNvPr id="29" name="Freeform 29"/>
            <p:cNvSpPr/>
            <p:nvPr/>
          </p:nvSpPr>
          <p:spPr>
            <a:xfrm>
              <a:off x="0" y="0"/>
              <a:ext cx="843196" cy="218774"/>
            </a:xfrm>
            <a:custGeom>
              <a:avLst/>
              <a:gdLst/>
              <a:ahLst/>
              <a:cxnLst/>
              <a:rect l="l" t="t" r="r" b="b"/>
              <a:pathLst>
                <a:path w="843196" h="218774">
                  <a:moveTo>
                    <a:pt x="36273" y="0"/>
                  </a:moveTo>
                  <a:lnTo>
                    <a:pt x="806922" y="0"/>
                  </a:lnTo>
                  <a:cubicBezTo>
                    <a:pt x="826956" y="0"/>
                    <a:pt x="843196" y="16240"/>
                    <a:pt x="843196" y="36273"/>
                  </a:cubicBezTo>
                  <a:lnTo>
                    <a:pt x="843196" y="182500"/>
                  </a:lnTo>
                  <a:cubicBezTo>
                    <a:pt x="843196" y="192121"/>
                    <a:pt x="839374" y="201347"/>
                    <a:pt x="832571" y="208149"/>
                  </a:cubicBezTo>
                  <a:cubicBezTo>
                    <a:pt x="825769" y="214952"/>
                    <a:pt x="816543" y="218774"/>
                    <a:pt x="806922" y="218774"/>
                  </a:cubicBezTo>
                  <a:lnTo>
                    <a:pt x="36273" y="218774"/>
                  </a:lnTo>
                  <a:cubicBezTo>
                    <a:pt x="16240" y="218774"/>
                    <a:pt x="0" y="202533"/>
                    <a:pt x="0" y="182500"/>
                  </a:cubicBezTo>
                  <a:lnTo>
                    <a:pt x="0" y="36273"/>
                  </a:lnTo>
                  <a:cubicBezTo>
                    <a:pt x="0" y="26653"/>
                    <a:pt x="3822" y="17427"/>
                    <a:pt x="10624" y="10624"/>
                  </a:cubicBezTo>
                  <a:cubicBezTo>
                    <a:pt x="17427" y="3822"/>
                    <a:pt x="26653" y="0"/>
                    <a:pt x="36273" y="0"/>
                  </a:cubicBezTo>
                  <a:close/>
                </a:path>
              </a:pathLst>
            </a:custGeom>
            <a:solidFill>
              <a:srgbClr val="FFFFFF">
                <a:alpha val="80000"/>
              </a:srgbClr>
            </a:solidFill>
            <a:ln cap="sq">
              <a:noFill/>
              <a:prstDash val="solid"/>
              <a:miter/>
            </a:ln>
          </p:spPr>
        </p:sp>
        <p:sp>
          <p:nvSpPr>
            <p:cNvPr id="30" name="TextBox 30"/>
            <p:cNvSpPr txBox="1"/>
            <p:nvPr/>
          </p:nvSpPr>
          <p:spPr>
            <a:xfrm>
              <a:off x="0" y="-38100"/>
              <a:ext cx="843196" cy="256874"/>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1" name="Group 31"/>
          <p:cNvGrpSpPr/>
          <p:nvPr/>
        </p:nvGrpSpPr>
        <p:grpSpPr>
          <a:xfrm>
            <a:off x="7544850" y="4024037"/>
            <a:ext cx="3201508" cy="830656"/>
            <a:chOff x="0" y="0"/>
            <a:chExt cx="843196" cy="218774"/>
          </a:xfrm>
        </p:grpSpPr>
        <p:sp>
          <p:nvSpPr>
            <p:cNvPr id="32" name="Freeform 32"/>
            <p:cNvSpPr/>
            <p:nvPr/>
          </p:nvSpPr>
          <p:spPr>
            <a:xfrm>
              <a:off x="0" y="0"/>
              <a:ext cx="843196" cy="218774"/>
            </a:xfrm>
            <a:custGeom>
              <a:avLst/>
              <a:gdLst/>
              <a:ahLst/>
              <a:cxnLst/>
              <a:rect l="l" t="t" r="r" b="b"/>
              <a:pathLst>
                <a:path w="843196" h="218774">
                  <a:moveTo>
                    <a:pt x="36273" y="0"/>
                  </a:moveTo>
                  <a:lnTo>
                    <a:pt x="806922" y="0"/>
                  </a:lnTo>
                  <a:cubicBezTo>
                    <a:pt x="826956" y="0"/>
                    <a:pt x="843196" y="16240"/>
                    <a:pt x="843196" y="36273"/>
                  </a:cubicBezTo>
                  <a:lnTo>
                    <a:pt x="843196" y="182500"/>
                  </a:lnTo>
                  <a:cubicBezTo>
                    <a:pt x="843196" y="192121"/>
                    <a:pt x="839374" y="201347"/>
                    <a:pt x="832571" y="208149"/>
                  </a:cubicBezTo>
                  <a:cubicBezTo>
                    <a:pt x="825769" y="214952"/>
                    <a:pt x="816543" y="218774"/>
                    <a:pt x="806922" y="218774"/>
                  </a:cubicBezTo>
                  <a:lnTo>
                    <a:pt x="36273" y="218774"/>
                  </a:lnTo>
                  <a:cubicBezTo>
                    <a:pt x="16240" y="218774"/>
                    <a:pt x="0" y="202533"/>
                    <a:pt x="0" y="182500"/>
                  </a:cubicBezTo>
                  <a:lnTo>
                    <a:pt x="0" y="36273"/>
                  </a:lnTo>
                  <a:cubicBezTo>
                    <a:pt x="0" y="26653"/>
                    <a:pt x="3822" y="17427"/>
                    <a:pt x="10624" y="10624"/>
                  </a:cubicBezTo>
                  <a:cubicBezTo>
                    <a:pt x="17427" y="3822"/>
                    <a:pt x="26653" y="0"/>
                    <a:pt x="36273" y="0"/>
                  </a:cubicBezTo>
                  <a:close/>
                </a:path>
              </a:pathLst>
            </a:custGeom>
            <a:solidFill>
              <a:srgbClr val="FFFFFF">
                <a:alpha val="80000"/>
              </a:srgbClr>
            </a:solidFill>
            <a:ln cap="sq">
              <a:noFill/>
              <a:prstDash val="solid"/>
              <a:miter/>
            </a:ln>
          </p:spPr>
        </p:sp>
        <p:sp>
          <p:nvSpPr>
            <p:cNvPr id="33" name="TextBox 33"/>
            <p:cNvSpPr txBox="1"/>
            <p:nvPr/>
          </p:nvSpPr>
          <p:spPr>
            <a:xfrm>
              <a:off x="0" y="-38100"/>
              <a:ext cx="843196" cy="256874"/>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4" name="Group 34"/>
          <p:cNvGrpSpPr/>
          <p:nvPr/>
        </p:nvGrpSpPr>
        <p:grpSpPr>
          <a:xfrm>
            <a:off x="11051158" y="4024037"/>
            <a:ext cx="3201508" cy="830656"/>
            <a:chOff x="0" y="0"/>
            <a:chExt cx="843196" cy="218774"/>
          </a:xfrm>
        </p:grpSpPr>
        <p:sp>
          <p:nvSpPr>
            <p:cNvPr id="35" name="Freeform 35"/>
            <p:cNvSpPr/>
            <p:nvPr/>
          </p:nvSpPr>
          <p:spPr>
            <a:xfrm>
              <a:off x="0" y="0"/>
              <a:ext cx="843196" cy="218774"/>
            </a:xfrm>
            <a:custGeom>
              <a:avLst/>
              <a:gdLst/>
              <a:ahLst/>
              <a:cxnLst/>
              <a:rect l="l" t="t" r="r" b="b"/>
              <a:pathLst>
                <a:path w="843196" h="218774">
                  <a:moveTo>
                    <a:pt x="36273" y="0"/>
                  </a:moveTo>
                  <a:lnTo>
                    <a:pt x="806922" y="0"/>
                  </a:lnTo>
                  <a:cubicBezTo>
                    <a:pt x="826956" y="0"/>
                    <a:pt x="843196" y="16240"/>
                    <a:pt x="843196" y="36273"/>
                  </a:cubicBezTo>
                  <a:lnTo>
                    <a:pt x="843196" y="182500"/>
                  </a:lnTo>
                  <a:cubicBezTo>
                    <a:pt x="843196" y="192121"/>
                    <a:pt x="839374" y="201347"/>
                    <a:pt x="832571" y="208149"/>
                  </a:cubicBezTo>
                  <a:cubicBezTo>
                    <a:pt x="825769" y="214952"/>
                    <a:pt x="816543" y="218774"/>
                    <a:pt x="806922" y="218774"/>
                  </a:cubicBezTo>
                  <a:lnTo>
                    <a:pt x="36273" y="218774"/>
                  </a:lnTo>
                  <a:cubicBezTo>
                    <a:pt x="16240" y="218774"/>
                    <a:pt x="0" y="202533"/>
                    <a:pt x="0" y="182500"/>
                  </a:cubicBezTo>
                  <a:lnTo>
                    <a:pt x="0" y="36273"/>
                  </a:lnTo>
                  <a:cubicBezTo>
                    <a:pt x="0" y="26653"/>
                    <a:pt x="3822" y="17427"/>
                    <a:pt x="10624" y="10624"/>
                  </a:cubicBezTo>
                  <a:cubicBezTo>
                    <a:pt x="17427" y="3822"/>
                    <a:pt x="26653" y="0"/>
                    <a:pt x="36273" y="0"/>
                  </a:cubicBezTo>
                  <a:close/>
                </a:path>
              </a:pathLst>
            </a:custGeom>
            <a:solidFill>
              <a:srgbClr val="FFFFFF">
                <a:alpha val="80000"/>
              </a:srgbClr>
            </a:solidFill>
            <a:ln cap="sq">
              <a:noFill/>
              <a:prstDash val="solid"/>
              <a:miter/>
            </a:ln>
          </p:spPr>
        </p:sp>
        <p:sp>
          <p:nvSpPr>
            <p:cNvPr id="36" name="TextBox 36"/>
            <p:cNvSpPr txBox="1"/>
            <p:nvPr/>
          </p:nvSpPr>
          <p:spPr>
            <a:xfrm>
              <a:off x="0" y="-38100"/>
              <a:ext cx="843196" cy="256874"/>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7" name="Group 37"/>
          <p:cNvGrpSpPr/>
          <p:nvPr/>
        </p:nvGrpSpPr>
        <p:grpSpPr>
          <a:xfrm>
            <a:off x="14557466" y="4024037"/>
            <a:ext cx="3201508" cy="830656"/>
            <a:chOff x="0" y="0"/>
            <a:chExt cx="843196" cy="218774"/>
          </a:xfrm>
        </p:grpSpPr>
        <p:sp>
          <p:nvSpPr>
            <p:cNvPr id="38" name="Freeform 38"/>
            <p:cNvSpPr/>
            <p:nvPr/>
          </p:nvSpPr>
          <p:spPr>
            <a:xfrm>
              <a:off x="0" y="0"/>
              <a:ext cx="843196" cy="218774"/>
            </a:xfrm>
            <a:custGeom>
              <a:avLst/>
              <a:gdLst/>
              <a:ahLst/>
              <a:cxnLst/>
              <a:rect l="l" t="t" r="r" b="b"/>
              <a:pathLst>
                <a:path w="843196" h="218774">
                  <a:moveTo>
                    <a:pt x="36273" y="0"/>
                  </a:moveTo>
                  <a:lnTo>
                    <a:pt x="806922" y="0"/>
                  </a:lnTo>
                  <a:cubicBezTo>
                    <a:pt x="826956" y="0"/>
                    <a:pt x="843196" y="16240"/>
                    <a:pt x="843196" y="36273"/>
                  </a:cubicBezTo>
                  <a:lnTo>
                    <a:pt x="843196" y="182500"/>
                  </a:lnTo>
                  <a:cubicBezTo>
                    <a:pt x="843196" y="192121"/>
                    <a:pt x="839374" y="201347"/>
                    <a:pt x="832571" y="208149"/>
                  </a:cubicBezTo>
                  <a:cubicBezTo>
                    <a:pt x="825769" y="214952"/>
                    <a:pt x="816543" y="218774"/>
                    <a:pt x="806922" y="218774"/>
                  </a:cubicBezTo>
                  <a:lnTo>
                    <a:pt x="36273" y="218774"/>
                  </a:lnTo>
                  <a:cubicBezTo>
                    <a:pt x="16240" y="218774"/>
                    <a:pt x="0" y="202533"/>
                    <a:pt x="0" y="182500"/>
                  </a:cubicBezTo>
                  <a:lnTo>
                    <a:pt x="0" y="36273"/>
                  </a:lnTo>
                  <a:cubicBezTo>
                    <a:pt x="0" y="26653"/>
                    <a:pt x="3822" y="17427"/>
                    <a:pt x="10624" y="10624"/>
                  </a:cubicBezTo>
                  <a:cubicBezTo>
                    <a:pt x="17427" y="3822"/>
                    <a:pt x="26653" y="0"/>
                    <a:pt x="36273" y="0"/>
                  </a:cubicBezTo>
                  <a:close/>
                </a:path>
              </a:pathLst>
            </a:custGeom>
            <a:solidFill>
              <a:srgbClr val="FFFFFF">
                <a:alpha val="80000"/>
              </a:srgbClr>
            </a:solidFill>
            <a:ln cap="sq">
              <a:noFill/>
              <a:prstDash val="solid"/>
              <a:miter/>
            </a:ln>
          </p:spPr>
        </p:sp>
        <p:sp>
          <p:nvSpPr>
            <p:cNvPr id="39" name="TextBox 39"/>
            <p:cNvSpPr txBox="1"/>
            <p:nvPr/>
          </p:nvSpPr>
          <p:spPr>
            <a:xfrm>
              <a:off x="0" y="-38100"/>
              <a:ext cx="843196" cy="256874"/>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40" name="Group 40"/>
          <p:cNvGrpSpPr/>
          <p:nvPr/>
        </p:nvGrpSpPr>
        <p:grpSpPr>
          <a:xfrm>
            <a:off x="529026" y="5045717"/>
            <a:ext cx="3201508" cy="3581198"/>
            <a:chOff x="0" y="0"/>
            <a:chExt cx="843196" cy="943196"/>
          </a:xfrm>
        </p:grpSpPr>
        <p:sp>
          <p:nvSpPr>
            <p:cNvPr id="41" name="Freeform 41"/>
            <p:cNvSpPr/>
            <p:nvPr/>
          </p:nvSpPr>
          <p:spPr>
            <a:xfrm>
              <a:off x="0" y="0"/>
              <a:ext cx="843196" cy="943196"/>
            </a:xfrm>
            <a:custGeom>
              <a:avLst/>
              <a:gdLst/>
              <a:ahLst/>
              <a:cxnLst/>
              <a:rect l="l" t="t" r="r" b="b"/>
              <a:pathLst>
                <a:path w="843196" h="943196">
                  <a:moveTo>
                    <a:pt x="36273" y="0"/>
                  </a:moveTo>
                  <a:lnTo>
                    <a:pt x="806922" y="0"/>
                  </a:lnTo>
                  <a:cubicBezTo>
                    <a:pt x="826956" y="0"/>
                    <a:pt x="843196" y="16240"/>
                    <a:pt x="843196" y="36273"/>
                  </a:cubicBezTo>
                  <a:lnTo>
                    <a:pt x="843196" y="906923"/>
                  </a:lnTo>
                  <a:cubicBezTo>
                    <a:pt x="843196" y="916543"/>
                    <a:pt x="839374" y="925769"/>
                    <a:pt x="832571" y="932572"/>
                  </a:cubicBezTo>
                  <a:cubicBezTo>
                    <a:pt x="825769" y="939374"/>
                    <a:pt x="816543" y="943196"/>
                    <a:pt x="806922" y="943196"/>
                  </a:cubicBezTo>
                  <a:lnTo>
                    <a:pt x="36273" y="943196"/>
                  </a:lnTo>
                  <a:cubicBezTo>
                    <a:pt x="16240" y="943196"/>
                    <a:pt x="0" y="926956"/>
                    <a:pt x="0" y="906923"/>
                  </a:cubicBezTo>
                  <a:lnTo>
                    <a:pt x="0" y="36273"/>
                  </a:lnTo>
                  <a:cubicBezTo>
                    <a:pt x="0" y="26653"/>
                    <a:pt x="3822" y="17427"/>
                    <a:pt x="10624" y="10624"/>
                  </a:cubicBezTo>
                  <a:cubicBezTo>
                    <a:pt x="17427" y="3822"/>
                    <a:pt x="26653" y="0"/>
                    <a:pt x="36273" y="0"/>
                  </a:cubicBezTo>
                  <a:close/>
                </a:path>
              </a:pathLst>
            </a:custGeom>
            <a:solidFill>
              <a:srgbClr val="FFFFFF">
                <a:alpha val="69804"/>
              </a:srgbClr>
            </a:solidFill>
          </p:spPr>
        </p:sp>
        <p:sp>
          <p:nvSpPr>
            <p:cNvPr id="42" name="TextBox 42"/>
            <p:cNvSpPr txBox="1"/>
            <p:nvPr/>
          </p:nvSpPr>
          <p:spPr>
            <a:xfrm>
              <a:off x="0" y="-38100"/>
              <a:ext cx="843196" cy="981296"/>
            </a:xfrm>
            <a:prstGeom prst="rect">
              <a:avLst/>
            </a:prstGeom>
          </p:spPr>
          <p:txBody>
            <a:bodyPr lIns="50800" tIns="50800" rIns="50800" bIns="50800" rtlCol="0" anchor="ctr"/>
            <a:lstStyle/>
            <a:p>
              <a:pPr algn="ctr">
                <a:lnSpc>
                  <a:spcPts val="2659"/>
                </a:lnSpc>
              </a:pPr>
              <a:endParaRPr/>
            </a:p>
          </p:txBody>
        </p:sp>
      </p:grpSp>
      <p:grpSp>
        <p:nvGrpSpPr>
          <p:cNvPr id="43" name="Group 43"/>
          <p:cNvGrpSpPr/>
          <p:nvPr/>
        </p:nvGrpSpPr>
        <p:grpSpPr>
          <a:xfrm>
            <a:off x="4057911" y="5045717"/>
            <a:ext cx="3201508" cy="3581198"/>
            <a:chOff x="0" y="0"/>
            <a:chExt cx="843196" cy="943196"/>
          </a:xfrm>
        </p:grpSpPr>
        <p:sp>
          <p:nvSpPr>
            <p:cNvPr id="44" name="Freeform 44"/>
            <p:cNvSpPr/>
            <p:nvPr/>
          </p:nvSpPr>
          <p:spPr>
            <a:xfrm>
              <a:off x="0" y="0"/>
              <a:ext cx="843196" cy="943196"/>
            </a:xfrm>
            <a:custGeom>
              <a:avLst/>
              <a:gdLst/>
              <a:ahLst/>
              <a:cxnLst/>
              <a:rect l="l" t="t" r="r" b="b"/>
              <a:pathLst>
                <a:path w="843196" h="943196">
                  <a:moveTo>
                    <a:pt x="36273" y="0"/>
                  </a:moveTo>
                  <a:lnTo>
                    <a:pt x="806922" y="0"/>
                  </a:lnTo>
                  <a:cubicBezTo>
                    <a:pt x="826956" y="0"/>
                    <a:pt x="843196" y="16240"/>
                    <a:pt x="843196" y="36273"/>
                  </a:cubicBezTo>
                  <a:lnTo>
                    <a:pt x="843196" y="906923"/>
                  </a:lnTo>
                  <a:cubicBezTo>
                    <a:pt x="843196" y="916543"/>
                    <a:pt x="839374" y="925769"/>
                    <a:pt x="832571" y="932572"/>
                  </a:cubicBezTo>
                  <a:cubicBezTo>
                    <a:pt x="825769" y="939374"/>
                    <a:pt x="816543" y="943196"/>
                    <a:pt x="806922" y="943196"/>
                  </a:cubicBezTo>
                  <a:lnTo>
                    <a:pt x="36273" y="943196"/>
                  </a:lnTo>
                  <a:cubicBezTo>
                    <a:pt x="16240" y="943196"/>
                    <a:pt x="0" y="926956"/>
                    <a:pt x="0" y="906923"/>
                  </a:cubicBezTo>
                  <a:lnTo>
                    <a:pt x="0" y="36273"/>
                  </a:lnTo>
                  <a:cubicBezTo>
                    <a:pt x="0" y="26653"/>
                    <a:pt x="3822" y="17427"/>
                    <a:pt x="10624" y="10624"/>
                  </a:cubicBezTo>
                  <a:cubicBezTo>
                    <a:pt x="17427" y="3822"/>
                    <a:pt x="26653" y="0"/>
                    <a:pt x="36273" y="0"/>
                  </a:cubicBezTo>
                  <a:close/>
                </a:path>
              </a:pathLst>
            </a:custGeom>
            <a:solidFill>
              <a:srgbClr val="FFFFFF">
                <a:alpha val="69804"/>
              </a:srgbClr>
            </a:solidFill>
          </p:spPr>
        </p:sp>
        <p:sp>
          <p:nvSpPr>
            <p:cNvPr id="45" name="TextBox 45"/>
            <p:cNvSpPr txBox="1"/>
            <p:nvPr/>
          </p:nvSpPr>
          <p:spPr>
            <a:xfrm>
              <a:off x="0" y="-38100"/>
              <a:ext cx="843196" cy="981296"/>
            </a:xfrm>
            <a:prstGeom prst="rect">
              <a:avLst/>
            </a:prstGeom>
          </p:spPr>
          <p:txBody>
            <a:bodyPr lIns="50800" tIns="50800" rIns="50800" bIns="50800" rtlCol="0" anchor="ctr"/>
            <a:lstStyle/>
            <a:p>
              <a:pPr algn="ctr">
                <a:lnSpc>
                  <a:spcPts val="2659"/>
                </a:lnSpc>
              </a:pPr>
              <a:endParaRPr/>
            </a:p>
          </p:txBody>
        </p:sp>
      </p:grpSp>
      <p:grpSp>
        <p:nvGrpSpPr>
          <p:cNvPr id="46" name="Group 46"/>
          <p:cNvGrpSpPr/>
          <p:nvPr/>
        </p:nvGrpSpPr>
        <p:grpSpPr>
          <a:xfrm>
            <a:off x="7583269" y="5045717"/>
            <a:ext cx="3201508" cy="3581198"/>
            <a:chOff x="0" y="0"/>
            <a:chExt cx="843196" cy="943196"/>
          </a:xfrm>
        </p:grpSpPr>
        <p:sp>
          <p:nvSpPr>
            <p:cNvPr id="47" name="Freeform 47"/>
            <p:cNvSpPr/>
            <p:nvPr/>
          </p:nvSpPr>
          <p:spPr>
            <a:xfrm>
              <a:off x="0" y="0"/>
              <a:ext cx="843196" cy="943196"/>
            </a:xfrm>
            <a:custGeom>
              <a:avLst/>
              <a:gdLst/>
              <a:ahLst/>
              <a:cxnLst/>
              <a:rect l="l" t="t" r="r" b="b"/>
              <a:pathLst>
                <a:path w="843196" h="943196">
                  <a:moveTo>
                    <a:pt x="36273" y="0"/>
                  </a:moveTo>
                  <a:lnTo>
                    <a:pt x="806922" y="0"/>
                  </a:lnTo>
                  <a:cubicBezTo>
                    <a:pt x="826956" y="0"/>
                    <a:pt x="843196" y="16240"/>
                    <a:pt x="843196" y="36273"/>
                  </a:cubicBezTo>
                  <a:lnTo>
                    <a:pt x="843196" y="906923"/>
                  </a:lnTo>
                  <a:cubicBezTo>
                    <a:pt x="843196" y="916543"/>
                    <a:pt x="839374" y="925769"/>
                    <a:pt x="832571" y="932572"/>
                  </a:cubicBezTo>
                  <a:cubicBezTo>
                    <a:pt x="825769" y="939374"/>
                    <a:pt x="816543" y="943196"/>
                    <a:pt x="806922" y="943196"/>
                  </a:cubicBezTo>
                  <a:lnTo>
                    <a:pt x="36273" y="943196"/>
                  </a:lnTo>
                  <a:cubicBezTo>
                    <a:pt x="16240" y="943196"/>
                    <a:pt x="0" y="926956"/>
                    <a:pt x="0" y="906923"/>
                  </a:cubicBezTo>
                  <a:lnTo>
                    <a:pt x="0" y="36273"/>
                  </a:lnTo>
                  <a:cubicBezTo>
                    <a:pt x="0" y="26653"/>
                    <a:pt x="3822" y="17427"/>
                    <a:pt x="10624" y="10624"/>
                  </a:cubicBezTo>
                  <a:cubicBezTo>
                    <a:pt x="17427" y="3822"/>
                    <a:pt x="26653" y="0"/>
                    <a:pt x="36273" y="0"/>
                  </a:cubicBezTo>
                  <a:close/>
                </a:path>
              </a:pathLst>
            </a:custGeom>
            <a:solidFill>
              <a:srgbClr val="FFFFFF">
                <a:alpha val="69804"/>
              </a:srgbClr>
            </a:solidFill>
          </p:spPr>
        </p:sp>
        <p:sp>
          <p:nvSpPr>
            <p:cNvPr id="48" name="TextBox 48"/>
            <p:cNvSpPr txBox="1"/>
            <p:nvPr/>
          </p:nvSpPr>
          <p:spPr>
            <a:xfrm>
              <a:off x="0" y="-38100"/>
              <a:ext cx="843196" cy="981296"/>
            </a:xfrm>
            <a:prstGeom prst="rect">
              <a:avLst/>
            </a:prstGeom>
          </p:spPr>
          <p:txBody>
            <a:bodyPr lIns="50800" tIns="50800" rIns="50800" bIns="50800" rtlCol="0" anchor="ctr"/>
            <a:lstStyle/>
            <a:p>
              <a:pPr algn="ctr">
                <a:lnSpc>
                  <a:spcPts val="2659"/>
                </a:lnSpc>
              </a:pPr>
              <a:endParaRPr/>
            </a:p>
          </p:txBody>
        </p:sp>
      </p:grpSp>
      <p:grpSp>
        <p:nvGrpSpPr>
          <p:cNvPr id="49" name="Group 49"/>
          <p:cNvGrpSpPr/>
          <p:nvPr/>
        </p:nvGrpSpPr>
        <p:grpSpPr>
          <a:xfrm>
            <a:off x="11079893" y="5045717"/>
            <a:ext cx="3201508" cy="3581198"/>
            <a:chOff x="0" y="0"/>
            <a:chExt cx="843196" cy="943196"/>
          </a:xfrm>
        </p:grpSpPr>
        <p:sp>
          <p:nvSpPr>
            <p:cNvPr id="50" name="Freeform 50"/>
            <p:cNvSpPr/>
            <p:nvPr/>
          </p:nvSpPr>
          <p:spPr>
            <a:xfrm>
              <a:off x="0" y="0"/>
              <a:ext cx="843196" cy="943196"/>
            </a:xfrm>
            <a:custGeom>
              <a:avLst/>
              <a:gdLst/>
              <a:ahLst/>
              <a:cxnLst/>
              <a:rect l="l" t="t" r="r" b="b"/>
              <a:pathLst>
                <a:path w="843196" h="943196">
                  <a:moveTo>
                    <a:pt x="36273" y="0"/>
                  </a:moveTo>
                  <a:lnTo>
                    <a:pt x="806922" y="0"/>
                  </a:lnTo>
                  <a:cubicBezTo>
                    <a:pt x="826956" y="0"/>
                    <a:pt x="843196" y="16240"/>
                    <a:pt x="843196" y="36273"/>
                  </a:cubicBezTo>
                  <a:lnTo>
                    <a:pt x="843196" y="906923"/>
                  </a:lnTo>
                  <a:cubicBezTo>
                    <a:pt x="843196" y="916543"/>
                    <a:pt x="839374" y="925769"/>
                    <a:pt x="832571" y="932572"/>
                  </a:cubicBezTo>
                  <a:cubicBezTo>
                    <a:pt x="825769" y="939374"/>
                    <a:pt x="816543" y="943196"/>
                    <a:pt x="806922" y="943196"/>
                  </a:cubicBezTo>
                  <a:lnTo>
                    <a:pt x="36273" y="943196"/>
                  </a:lnTo>
                  <a:cubicBezTo>
                    <a:pt x="16240" y="943196"/>
                    <a:pt x="0" y="926956"/>
                    <a:pt x="0" y="906923"/>
                  </a:cubicBezTo>
                  <a:lnTo>
                    <a:pt x="0" y="36273"/>
                  </a:lnTo>
                  <a:cubicBezTo>
                    <a:pt x="0" y="26653"/>
                    <a:pt x="3822" y="17427"/>
                    <a:pt x="10624" y="10624"/>
                  </a:cubicBezTo>
                  <a:cubicBezTo>
                    <a:pt x="17427" y="3822"/>
                    <a:pt x="26653" y="0"/>
                    <a:pt x="36273" y="0"/>
                  </a:cubicBezTo>
                  <a:close/>
                </a:path>
              </a:pathLst>
            </a:custGeom>
            <a:solidFill>
              <a:srgbClr val="FFFFFF">
                <a:alpha val="69804"/>
              </a:srgbClr>
            </a:solidFill>
          </p:spPr>
        </p:sp>
        <p:sp>
          <p:nvSpPr>
            <p:cNvPr id="51" name="TextBox 51"/>
            <p:cNvSpPr txBox="1"/>
            <p:nvPr/>
          </p:nvSpPr>
          <p:spPr>
            <a:xfrm>
              <a:off x="0" y="-38100"/>
              <a:ext cx="843196" cy="981296"/>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4576516" y="5045717"/>
            <a:ext cx="3201508" cy="3581198"/>
            <a:chOff x="0" y="0"/>
            <a:chExt cx="843196" cy="943196"/>
          </a:xfrm>
        </p:grpSpPr>
        <p:sp>
          <p:nvSpPr>
            <p:cNvPr id="53" name="Freeform 53"/>
            <p:cNvSpPr/>
            <p:nvPr/>
          </p:nvSpPr>
          <p:spPr>
            <a:xfrm>
              <a:off x="0" y="0"/>
              <a:ext cx="843196" cy="943196"/>
            </a:xfrm>
            <a:custGeom>
              <a:avLst/>
              <a:gdLst/>
              <a:ahLst/>
              <a:cxnLst/>
              <a:rect l="l" t="t" r="r" b="b"/>
              <a:pathLst>
                <a:path w="843196" h="943196">
                  <a:moveTo>
                    <a:pt x="36273" y="0"/>
                  </a:moveTo>
                  <a:lnTo>
                    <a:pt x="806922" y="0"/>
                  </a:lnTo>
                  <a:cubicBezTo>
                    <a:pt x="826956" y="0"/>
                    <a:pt x="843196" y="16240"/>
                    <a:pt x="843196" y="36273"/>
                  </a:cubicBezTo>
                  <a:lnTo>
                    <a:pt x="843196" y="906923"/>
                  </a:lnTo>
                  <a:cubicBezTo>
                    <a:pt x="843196" y="916543"/>
                    <a:pt x="839374" y="925769"/>
                    <a:pt x="832571" y="932572"/>
                  </a:cubicBezTo>
                  <a:cubicBezTo>
                    <a:pt x="825769" y="939374"/>
                    <a:pt x="816543" y="943196"/>
                    <a:pt x="806922" y="943196"/>
                  </a:cubicBezTo>
                  <a:lnTo>
                    <a:pt x="36273" y="943196"/>
                  </a:lnTo>
                  <a:cubicBezTo>
                    <a:pt x="16240" y="943196"/>
                    <a:pt x="0" y="926956"/>
                    <a:pt x="0" y="906923"/>
                  </a:cubicBezTo>
                  <a:lnTo>
                    <a:pt x="0" y="36273"/>
                  </a:lnTo>
                  <a:cubicBezTo>
                    <a:pt x="0" y="26653"/>
                    <a:pt x="3822" y="17427"/>
                    <a:pt x="10624" y="10624"/>
                  </a:cubicBezTo>
                  <a:cubicBezTo>
                    <a:pt x="17427" y="3822"/>
                    <a:pt x="26653" y="0"/>
                    <a:pt x="36273" y="0"/>
                  </a:cubicBezTo>
                  <a:close/>
                </a:path>
              </a:pathLst>
            </a:custGeom>
            <a:solidFill>
              <a:srgbClr val="FFFFFF">
                <a:alpha val="69804"/>
              </a:srgbClr>
            </a:solidFill>
          </p:spPr>
        </p:sp>
        <p:sp>
          <p:nvSpPr>
            <p:cNvPr id="54" name="TextBox 54"/>
            <p:cNvSpPr txBox="1"/>
            <p:nvPr/>
          </p:nvSpPr>
          <p:spPr>
            <a:xfrm>
              <a:off x="0" y="-38100"/>
              <a:ext cx="843196" cy="981296"/>
            </a:xfrm>
            <a:prstGeom prst="rect">
              <a:avLst/>
            </a:prstGeom>
          </p:spPr>
          <p:txBody>
            <a:bodyPr lIns="50800" tIns="50800" rIns="50800" bIns="50800" rtlCol="0" anchor="ctr"/>
            <a:lstStyle/>
            <a:p>
              <a:pPr algn="ctr">
                <a:lnSpc>
                  <a:spcPts val="2659"/>
                </a:lnSpc>
              </a:pPr>
              <a:endParaRPr/>
            </a:p>
          </p:txBody>
        </p:sp>
      </p:grpSp>
      <p:sp>
        <p:nvSpPr>
          <p:cNvPr id="55" name="TextBox 55"/>
          <p:cNvSpPr txBox="1"/>
          <p:nvPr/>
        </p:nvSpPr>
        <p:spPr>
          <a:xfrm>
            <a:off x="612846" y="2861431"/>
            <a:ext cx="3033867" cy="801115"/>
          </a:xfrm>
          <a:prstGeom prst="rect">
            <a:avLst/>
          </a:prstGeom>
        </p:spPr>
        <p:txBody>
          <a:bodyPr lIns="0" tIns="0" rIns="0" bIns="0" rtlCol="0" anchor="t">
            <a:spAutoFit/>
          </a:bodyPr>
          <a:lstStyle/>
          <a:p>
            <a:pPr marL="0" lvl="0" indent="0" algn="ctr">
              <a:lnSpc>
                <a:spcPts val="3051"/>
              </a:lnSpc>
            </a:pPr>
            <a:r>
              <a:rPr lang="en-US" sz="2799" b="1" spc="-61">
                <a:solidFill>
                  <a:srgbClr val="FFFFFF"/>
                </a:solidFill>
                <a:latin typeface="Poppins Medium"/>
                <a:ea typeface="Poppins Medium"/>
                <a:cs typeface="Poppins Medium"/>
                <a:sym typeface="Poppins Medium"/>
              </a:rPr>
              <a:t>HPCC fires merge and spread</a:t>
            </a:r>
          </a:p>
        </p:txBody>
      </p:sp>
      <p:sp>
        <p:nvSpPr>
          <p:cNvPr id="56" name="TextBox 56"/>
          <p:cNvSpPr txBox="1"/>
          <p:nvPr/>
        </p:nvSpPr>
        <p:spPr>
          <a:xfrm>
            <a:off x="321769" y="274530"/>
            <a:ext cx="13875300" cy="844550"/>
          </a:xfrm>
          <a:prstGeom prst="rect">
            <a:avLst/>
          </a:prstGeom>
        </p:spPr>
        <p:txBody>
          <a:bodyPr lIns="0" tIns="0" rIns="0" bIns="0" rtlCol="0" anchor="t">
            <a:spAutoFit/>
          </a:bodyPr>
          <a:lstStyle/>
          <a:p>
            <a:pPr algn="l">
              <a:lnSpc>
                <a:spcPts val="6400"/>
              </a:lnSpc>
            </a:pPr>
            <a:r>
              <a:rPr lang="en-US" sz="5000" b="1">
                <a:solidFill>
                  <a:srgbClr val="EBE5E8"/>
                </a:solidFill>
                <a:latin typeface="Poppins Bold"/>
                <a:ea typeface="Poppins Bold"/>
                <a:cs typeface="Poppins Bold"/>
                <a:sym typeface="Poppins Bold"/>
              </a:rPr>
              <a:t>HPCC ArcGIS Hub Support Timeline</a:t>
            </a:r>
          </a:p>
        </p:txBody>
      </p:sp>
      <p:sp>
        <p:nvSpPr>
          <p:cNvPr id="57" name="TextBox 57"/>
          <p:cNvSpPr txBox="1"/>
          <p:nvPr/>
        </p:nvSpPr>
        <p:spPr>
          <a:xfrm>
            <a:off x="612846" y="4229308"/>
            <a:ext cx="3033867" cy="409127"/>
          </a:xfrm>
          <a:prstGeom prst="rect">
            <a:avLst/>
          </a:prstGeom>
        </p:spPr>
        <p:txBody>
          <a:bodyPr lIns="0" tIns="0" rIns="0" bIns="0" rtlCol="0" anchor="t">
            <a:spAutoFit/>
          </a:bodyPr>
          <a:lstStyle/>
          <a:p>
            <a:pPr marL="0" lvl="0" indent="0" algn="ctr">
              <a:lnSpc>
                <a:spcPts val="2942"/>
              </a:lnSpc>
              <a:spcBef>
                <a:spcPct val="0"/>
              </a:spcBef>
            </a:pPr>
            <a:r>
              <a:rPr lang="en-US" sz="2699" b="1" spc="-59">
                <a:solidFill>
                  <a:srgbClr val="1E4541"/>
                </a:solidFill>
                <a:latin typeface="Poppins Medium"/>
                <a:ea typeface="Poppins Medium"/>
                <a:cs typeface="Poppins Medium"/>
                <a:sym typeface="Poppins Medium"/>
              </a:rPr>
              <a:t>NM Fire Viewer</a:t>
            </a:r>
          </a:p>
        </p:txBody>
      </p:sp>
      <p:sp>
        <p:nvSpPr>
          <p:cNvPr id="58" name="TextBox 58"/>
          <p:cNvSpPr txBox="1"/>
          <p:nvPr/>
        </p:nvSpPr>
        <p:spPr>
          <a:xfrm>
            <a:off x="4122363" y="4229308"/>
            <a:ext cx="3033867" cy="409127"/>
          </a:xfrm>
          <a:prstGeom prst="rect">
            <a:avLst/>
          </a:prstGeom>
        </p:spPr>
        <p:txBody>
          <a:bodyPr lIns="0" tIns="0" rIns="0" bIns="0" rtlCol="0" anchor="t">
            <a:spAutoFit/>
          </a:bodyPr>
          <a:lstStyle/>
          <a:p>
            <a:pPr marL="0" lvl="0" indent="0" algn="ctr">
              <a:lnSpc>
                <a:spcPts val="2942"/>
              </a:lnSpc>
              <a:spcBef>
                <a:spcPct val="0"/>
              </a:spcBef>
            </a:pPr>
            <a:r>
              <a:rPr lang="en-US" sz="2699" b="1" spc="-59">
                <a:solidFill>
                  <a:srgbClr val="1E4541"/>
                </a:solidFill>
                <a:latin typeface="Poppins Medium"/>
                <a:ea typeface="Poppins Medium"/>
                <a:cs typeface="Poppins Medium"/>
                <a:sym typeface="Poppins Medium"/>
              </a:rPr>
              <a:t>Cooperator’s Hub</a:t>
            </a:r>
          </a:p>
        </p:txBody>
      </p:sp>
      <p:sp>
        <p:nvSpPr>
          <p:cNvPr id="59" name="TextBox 59"/>
          <p:cNvSpPr txBox="1"/>
          <p:nvPr/>
        </p:nvSpPr>
        <p:spPr>
          <a:xfrm>
            <a:off x="7628671" y="4229308"/>
            <a:ext cx="3033867" cy="409127"/>
          </a:xfrm>
          <a:prstGeom prst="rect">
            <a:avLst/>
          </a:prstGeom>
        </p:spPr>
        <p:txBody>
          <a:bodyPr lIns="0" tIns="0" rIns="0" bIns="0" rtlCol="0" anchor="t">
            <a:spAutoFit/>
          </a:bodyPr>
          <a:lstStyle/>
          <a:p>
            <a:pPr marL="0" lvl="0" indent="0" algn="ctr">
              <a:lnSpc>
                <a:spcPts val="2942"/>
              </a:lnSpc>
              <a:spcBef>
                <a:spcPct val="0"/>
              </a:spcBef>
            </a:pPr>
            <a:r>
              <a:rPr lang="en-US" sz="2699" b="1" spc="-59">
                <a:solidFill>
                  <a:srgbClr val="1E4541"/>
                </a:solidFill>
                <a:latin typeface="Poppins Medium"/>
                <a:ea typeface="Poppins Medium"/>
                <a:cs typeface="Poppins Medium"/>
                <a:sym typeface="Poppins Medium"/>
              </a:rPr>
              <a:t>Public Hub</a:t>
            </a:r>
          </a:p>
        </p:txBody>
      </p:sp>
      <p:sp>
        <p:nvSpPr>
          <p:cNvPr id="60" name="TextBox 60"/>
          <p:cNvSpPr txBox="1"/>
          <p:nvPr/>
        </p:nvSpPr>
        <p:spPr>
          <a:xfrm>
            <a:off x="11134979" y="4068147"/>
            <a:ext cx="3033867" cy="744026"/>
          </a:xfrm>
          <a:prstGeom prst="rect">
            <a:avLst/>
          </a:prstGeom>
        </p:spPr>
        <p:txBody>
          <a:bodyPr lIns="0" tIns="0" rIns="0" bIns="0" rtlCol="0" anchor="t">
            <a:spAutoFit/>
          </a:bodyPr>
          <a:lstStyle/>
          <a:p>
            <a:pPr algn="ctr">
              <a:lnSpc>
                <a:spcPts val="2780"/>
              </a:lnSpc>
            </a:pPr>
            <a:r>
              <a:rPr lang="en-US" sz="2699" b="1" spc="-59">
                <a:solidFill>
                  <a:srgbClr val="1E4541"/>
                </a:solidFill>
                <a:latin typeface="Poppins Medium"/>
                <a:ea typeface="Poppins Medium"/>
                <a:cs typeface="Poppins Medium"/>
                <a:sym typeface="Poppins Medium"/>
              </a:rPr>
              <a:t>Workshops &amp; </a:t>
            </a:r>
          </a:p>
          <a:p>
            <a:pPr marL="0" lvl="0" indent="0" algn="ctr">
              <a:lnSpc>
                <a:spcPts val="2780"/>
              </a:lnSpc>
            </a:pPr>
            <a:r>
              <a:rPr lang="en-US" sz="2699" b="1" spc="-59">
                <a:solidFill>
                  <a:srgbClr val="1E4541"/>
                </a:solidFill>
                <a:latin typeface="Poppins Medium"/>
                <a:ea typeface="Poppins Medium"/>
                <a:cs typeface="Poppins Medium"/>
                <a:sym typeface="Poppins Medium"/>
              </a:rPr>
              <a:t>Map Creator</a:t>
            </a:r>
          </a:p>
        </p:txBody>
      </p:sp>
      <p:sp>
        <p:nvSpPr>
          <p:cNvPr id="61" name="TextBox 61"/>
          <p:cNvSpPr txBox="1"/>
          <p:nvPr/>
        </p:nvSpPr>
        <p:spPr>
          <a:xfrm>
            <a:off x="14643191" y="4229308"/>
            <a:ext cx="3033867" cy="409127"/>
          </a:xfrm>
          <a:prstGeom prst="rect">
            <a:avLst/>
          </a:prstGeom>
        </p:spPr>
        <p:txBody>
          <a:bodyPr lIns="0" tIns="0" rIns="0" bIns="0" rtlCol="0" anchor="t">
            <a:spAutoFit/>
          </a:bodyPr>
          <a:lstStyle/>
          <a:p>
            <a:pPr marL="0" lvl="0" indent="0" algn="ctr">
              <a:lnSpc>
                <a:spcPts val="2942"/>
              </a:lnSpc>
              <a:spcBef>
                <a:spcPct val="0"/>
              </a:spcBef>
            </a:pPr>
            <a:r>
              <a:rPr lang="en-US" sz="2699" b="1" spc="-59">
                <a:solidFill>
                  <a:srgbClr val="1E4541"/>
                </a:solidFill>
                <a:latin typeface="Poppins Medium"/>
                <a:ea typeface="Poppins Medium"/>
                <a:cs typeface="Poppins Medium"/>
                <a:sym typeface="Poppins Medium"/>
              </a:rPr>
              <a:t>HPCC Hub Site</a:t>
            </a:r>
          </a:p>
        </p:txBody>
      </p:sp>
      <p:sp>
        <p:nvSpPr>
          <p:cNvPr id="62" name="TextBox 62"/>
          <p:cNvSpPr txBox="1"/>
          <p:nvPr/>
        </p:nvSpPr>
        <p:spPr>
          <a:xfrm>
            <a:off x="4141732" y="5789955"/>
            <a:ext cx="3033867" cy="2092721"/>
          </a:xfrm>
          <a:prstGeom prst="rect">
            <a:avLst/>
          </a:prstGeom>
        </p:spPr>
        <p:txBody>
          <a:bodyPr lIns="0" tIns="0" rIns="0" bIns="0" rtlCol="0" anchor="t">
            <a:spAutoFit/>
          </a:bodyPr>
          <a:lstStyle/>
          <a:p>
            <a:pPr marL="0" lvl="0" indent="0" algn="ctr">
              <a:lnSpc>
                <a:spcPts val="2724"/>
              </a:lnSpc>
              <a:spcBef>
                <a:spcPct val="0"/>
              </a:spcBef>
            </a:pPr>
            <a:r>
              <a:rPr lang="en-US" sz="2499" spc="-54">
                <a:solidFill>
                  <a:srgbClr val="1E4541"/>
                </a:solidFill>
                <a:latin typeface="Poppins"/>
                <a:ea typeface="Poppins"/>
                <a:cs typeface="Poppins"/>
                <a:sym typeface="Poppins"/>
              </a:rPr>
              <a:t>Collaborative mapping replaces static maps. Controlled access communication and data portal.</a:t>
            </a:r>
          </a:p>
        </p:txBody>
      </p:sp>
      <p:sp>
        <p:nvSpPr>
          <p:cNvPr id="63" name="TextBox 63"/>
          <p:cNvSpPr txBox="1"/>
          <p:nvPr/>
        </p:nvSpPr>
        <p:spPr>
          <a:xfrm>
            <a:off x="7667090" y="5446989"/>
            <a:ext cx="3033867" cy="2778654"/>
          </a:xfrm>
          <a:prstGeom prst="rect">
            <a:avLst/>
          </a:prstGeom>
        </p:spPr>
        <p:txBody>
          <a:bodyPr lIns="0" tIns="0" rIns="0" bIns="0" rtlCol="0" anchor="t">
            <a:spAutoFit/>
          </a:bodyPr>
          <a:lstStyle/>
          <a:p>
            <a:pPr marL="0" lvl="0" indent="0" algn="ctr">
              <a:lnSpc>
                <a:spcPts val="2724"/>
              </a:lnSpc>
              <a:spcBef>
                <a:spcPct val="0"/>
              </a:spcBef>
            </a:pPr>
            <a:r>
              <a:rPr lang="en-US" sz="2499" spc="-54">
                <a:solidFill>
                  <a:srgbClr val="1E4541"/>
                </a:solidFill>
                <a:latin typeface="Poppins"/>
                <a:ea typeface="Poppins"/>
                <a:cs typeface="Poppins"/>
                <a:sym typeface="Poppins"/>
              </a:rPr>
              <a:t>Public map consolidating available relevant data and embedded social media updates, information and resources.</a:t>
            </a:r>
          </a:p>
        </p:txBody>
      </p:sp>
      <p:sp>
        <p:nvSpPr>
          <p:cNvPr id="64" name="TextBox 64"/>
          <p:cNvSpPr txBox="1"/>
          <p:nvPr/>
        </p:nvSpPr>
        <p:spPr>
          <a:xfrm>
            <a:off x="11163714" y="5618472"/>
            <a:ext cx="3033867" cy="2435688"/>
          </a:xfrm>
          <a:prstGeom prst="rect">
            <a:avLst/>
          </a:prstGeom>
        </p:spPr>
        <p:txBody>
          <a:bodyPr lIns="0" tIns="0" rIns="0" bIns="0" rtlCol="0" anchor="t">
            <a:spAutoFit/>
          </a:bodyPr>
          <a:lstStyle/>
          <a:p>
            <a:pPr marL="0" lvl="0" indent="0" algn="ctr">
              <a:lnSpc>
                <a:spcPts val="2724"/>
              </a:lnSpc>
              <a:spcBef>
                <a:spcPct val="0"/>
              </a:spcBef>
            </a:pPr>
            <a:r>
              <a:rPr lang="en-US" sz="2499" spc="-54">
                <a:solidFill>
                  <a:srgbClr val="1E4541"/>
                </a:solidFill>
                <a:latin typeface="Poppins"/>
                <a:ea typeface="Poppins"/>
                <a:cs typeface="Poppins"/>
                <a:sym typeface="Poppins"/>
              </a:rPr>
              <a:t>Community workshops covering post-fire restoration topics, resiliency fairs, and a public map creator tool.</a:t>
            </a:r>
          </a:p>
        </p:txBody>
      </p:sp>
      <p:sp>
        <p:nvSpPr>
          <p:cNvPr id="65" name="TextBox 65"/>
          <p:cNvSpPr txBox="1"/>
          <p:nvPr/>
        </p:nvSpPr>
        <p:spPr>
          <a:xfrm>
            <a:off x="14690976" y="5446989"/>
            <a:ext cx="2984178" cy="2778654"/>
          </a:xfrm>
          <a:prstGeom prst="rect">
            <a:avLst/>
          </a:prstGeom>
        </p:spPr>
        <p:txBody>
          <a:bodyPr lIns="0" tIns="0" rIns="0" bIns="0" rtlCol="0" anchor="t">
            <a:spAutoFit/>
          </a:bodyPr>
          <a:lstStyle/>
          <a:p>
            <a:pPr marL="0" lvl="0" indent="0" algn="ctr">
              <a:lnSpc>
                <a:spcPts val="2724"/>
              </a:lnSpc>
              <a:spcBef>
                <a:spcPct val="0"/>
              </a:spcBef>
            </a:pPr>
            <a:r>
              <a:rPr lang="en-US" sz="2499" spc="-54">
                <a:solidFill>
                  <a:srgbClr val="1E4541"/>
                </a:solidFill>
                <a:latin typeface="Poppins"/>
                <a:ea typeface="Poppins"/>
                <a:cs typeface="Poppins"/>
                <a:sym typeface="Poppins"/>
              </a:rPr>
              <a:t>Resource and contact information for long term recovery group, calendar of upcoming and recorded community events.</a:t>
            </a:r>
          </a:p>
        </p:txBody>
      </p:sp>
      <p:sp>
        <p:nvSpPr>
          <p:cNvPr id="66" name="TextBox 66"/>
          <p:cNvSpPr txBox="1"/>
          <p:nvPr/>
        </p:nvSpPr>
        <p:spPr>
          <a:xfrm>
            <a:off x="4122363" y="2861431"/>
            <a:ext cx="3033867" cy="801115"/>
          </a:xfrm>
          <a:prstGeom prst="rect">
            <a:avLst/>
          </a:prstGeom>
        </p:spPr>
        <p:txBody>
          <a:bodyPr lIns="0" tIns="0" rIns="0" bIns="0" rtlCol="0" anchor="t">
            <a:spAutoFit/>
          </a:bodyPr>
          <a:lstStyle/>
          <a:p>
            <a:pPr marL="0" lvl="0" indent="0" algn="ctr">
              <a:lnSpc>
                <a:spcPts val="3051"/>
              </a:lnSpc>
              <a:spcBef>
                <a:spcPct val="0"/>
              </a:spcBef>
            </a:pPr>
            <a:r>
              <a:rPr lang="en-US" sz="2799" b="1" u="none" strike="noStrike" spc="-61">
                <a:solidFill>
                  <a:srgbClr val="FFFFFF"/>
                </a:solidFill>
                <a:latin typeface="Poppins Medium"/>
                <a:ea typeface="Poppins Medium"/>
                <a:cs typeface="Poppins Medium"/>
                <a:sym typeface="Poppins Medium"/>
              </a:rPr>
              <a:t>Fire response &amp; containment</a:t>
            </a:r>
          </a:p>
        </p:txBody>
      </p:sp>
      <p:sp>
        <p:nvSpPr>
          <p:cNvPr id="67" name="TextBox 67"/>
          <p:cNvSpPr txBox="1"/>
          <p:nvPr/>
        </p:nvSpPr>
        <p:spPr>
          <a:xfrm>
            <a:off x="7628671" y="2861431"/>
            <a:ext cx="3033867" cy="801115"/>
          </a:xfrm>
          <a:prstGeom prst="rect">
            <a:avLst/>
          </a:prstGeom>
        </p:spPr>
        <p:txBody>
          <a:bodyPr lIns="0" tIns="0" rIns="0" bIns="0" rtlCol="0" anchor="t">
            <a:spAutoFit/>
          </a:bodyPr>
          <a:lstStyle/>
          <a:p>
            <a:pPr marL="0" lvl="0" indent="0" algn="ctr">
              <a:lnSpc>
                <a:spcPts val="3051"/>
              </a:lnSpc>
              <a:spcBef>
                <a:spcPct val="0"/>
              </a:spcBef>
            </a:pPr>
            <a:r>
              <a:rPr lang="en-US" sz="2799" b="1" u="none" strike="noStrike" spc="-61">
                <a:solidFill>
                  <a:srgbClr val="FFFFFF"/>
                </a:solidFill>
                <a:latin typeface="Poppins Medium"/>
                <a:ea typeface="Poppins Medium"/>
                <a:cs typeface="Poppins Medium"/>
                <a:sym typeface="Poppins Medium"/>
              </a:rPr>
              <a:t>Fire recovery, post-fire flooding</a:t>
            </a:r>
          </a:p>
        </p:txBody>
      </p:sp>
      <p:sp>
        <p:nvSpPr>
          <p:cNvPr id="68" name="TextBox 68"/>
          <p:cNvSpPr txBox="1"/>
          <p:nvPr/>
        </p:nvSpPr>
        <p:spPr>
          <a:xfrm>
            <a:off x="11134979" y="2861431"/>
            <a:ext cx="3033867" cy="801115"/>
          </a:xfrm>
          <a:prstGeom prst="rect">
            <a:avLst/>
          </a:prstGeom>
        </p:spPr>
        <p:txBody>
          <a:bodyPr lIns="0" tIns="0" rIns="0" bIns="0" rtlCol="0" anchor="t">
            <a:spAutoFit/>
          </a:bodyPr>
          <a:lstStyle/>
          <a:p>
            <a:pPr marL="0" lvl="0" indent="0" algn="ctr">
              <a:lnSpc>
                <a:spcPts val="3051"/>
              </a:lnSpc>
              <a:spcBef>
                <a:spcPct val="0"/>
              </a:spcBef>
            </a:pPr>
            <a:r>
              <a:rPr lang="en-US" sz="2799" b="1" u="none" strike="noStrike" spc="-61">
                <a:solidFill>
                  <a:srgbClr val="FFFFFF"/>
                </a:solidFill>
                <a:latin typeface="Poppins Medium"/>
                <a:ea typeface="Poppins Medium"/>
                <a:cs typeface="Poppins Medium"/>
                <a:sym typeface="Poppins Medium"/>
              </a:rPr>
              <a:t>Community rebuilding</a:t>
            </a:r>
          </a:p>
        </p:txBody>
      </p:sp>
      <p:grpSp>
        <p:nvGrpSpPr>
          <p:cNvPr id="69" name="Group 69"/>
          <p:cNvGrpSpPr/>
          <p:nvPr/>
        </p:nvGrpSpPr>
        <p:grpSpPr>
          <a:xfrm>
            <a:off x="708938" y="8493394"/>
            <a:ext cx="16873333" cy="963062"/>
            <a:chOff x="0" y="0"/>
            <a:chExt cx="22497777" cy="1284083"/>
          </a:xfrm>
        </p:grpSpPr>
        <p:sp>
          <p:nvSpPr>
            <p:cNvPr id="70" name="Freeform 70"/>
            <p:cNvSpPr/>
            <p:nvPr/>
          </p:nvSpPr>
          <p:spPr>
            <a:xfrm flipV="1">
              <a:off x="0" y="0"/>
              <a:ext cx="3790650" cy="1284083"/>
            </a:xfrm>
            <a:custGeom>
              <a:avLst/>
              <a:gdLst/>
              <a:ahLst/>
              <a:cxnLst/>
              <a:rect l="l" t="t" r="r" b="b"/>
              <a:pathLst>
                <a:path w="3790650" h="1284083">
                  <a:moveTo>
                    <a:pt x="0" y="1284083"/>
                  </a:moveTo>
                  <a:lnTo>
                    <a:pt x="3790650" y="1284083"/>
                  </a:lnTo>
                  <a:lnTo>
                    <a:pt x="3790650" y="0"/>
                  </a:lnTo>
                  <a:lnTo>
                    <a:pt x="0" y="0"/>
                  </a:lnTo>
                  <a:lnTo>
                    <a:pt x="0" y="1284083"/>
                  </a:lnTo>
                  <a:close/>
                </a:path>
              </a:pathLst>
            </a:custGeom>
            <a:blipFill>
              <a:blip r:embed="rId5">
                <a:alphaModFix amt="90000"/>
                <a:extLst>
                  <a:ext uri="{96DAC541-7B7A-43D3-8B79-37D633B846F1}">
                    <asvg:svgBlip xmlns:asvg="http://schemas.microsoft.com/office/drawing/2016/SVG/main" r:embed="rId6"/>
                  </a:ext>
                </a:extLst>
              </a:blip>
              <a:stretch>
                <a:fillRect/>
              </a:stretch>
            </a:blipFill>
          </p:spPr>
        </p:sp>
        <p:sp>
          <p:nvSpPr>
            <p:cNvPr id="71" name="Freeform 71"/>
            <p:cNvSpPr/>
            <p:nvPr/>
          </p:nvSpPr>
          <p:spPr>
            <a:xfrm flipV="1">
              <a:off x="4689769" y="0"/>
              <a:ext cx="3790650" cy="1284083"/>
            </a:xfrm>
            <a:custGeom>
              <a:avLst/>
              <a:gdLst/>
              <a:ahLst/>
              <a:cxnLst/>
              <a:rect l="l" t="t" r="r" b="b"/>
              <a:pathLst>
                <a:path w="3790650" h="1284083">
                  <a:moveTo>
                    <a:pt x="0" y="1284083"/>
                  </a:moveTo>
                  <a:lnTo>
                    <a:pt x="3790650" y="1284083"/>
                  </a:lnTo>
                  <a:lnTo>
                    <a:pt x="3790650" y="0"/>
                  </a:lnTo>
                  <a:lnTo>
                    <a:pt x="0" y="0"/>
                  </a:lnTo>
                  <a:lnTo>
                    <a:pt x="0" y="1284083"/>
                  </a:lnTo>
                  <a:close/>
                </a:path>
              </a:pathLst>
            </a:custGeom>
            <a:blipFill>
              <a:blip r:embed="rId5">
                <a:alphaModFix amt="90000"/>
                <a:extLst>
                  <a:ext uri="{96DAC541-7B7A-43D3-8B79-37D633B846F1}">
                    <asvg:svgBlip xmlns:asvg="http://schemas.microsoft.com/office/drawing/2016/SVG/main" r:embed="rId6"/>
                  </a:ext>
                </a:extLst>
              </a:blip>
              <a:stretch>
                <a:fillRect/>
              </a:stretch>
            </a:blipFill>
            <a:ln cap="sq">
              <a:noFill/>
              <a:prstDash val="solid"/>
              <a:miter/>
            </a:ln>
          </p:spPr>
        </p:sp>
        <p:sp>
          <p:nvSpPr>
            <p:cNvPr id="72" name="Freeform 72"/>
            <p:cNvSpPr/>
            <p:nvPr/>
          </p:nvSpPr>
          <p:spPr>
            <a:xfrm flipV="1">
              <a:off x="9364847" y="0"/>
              <a:ext cx="3790650" cy="1284083"/>
            </a:xfrm>
            <a:custGeom>
              <a:avLst/>
              <a:gdLst/>
              <a:ahLst/>
              <a:cxnLst/>
              <a:rect l="l" t="t" r="r" b="b"/>
              <a:pathLst>
                <a:path w="3790650" h="1284083">
                  <a:moveTo>
                    <a:pt x="0" y="1284083"/>
                  </a:moveTo>
                  <a:lnTo>
                    <a:pt x="3790650" y="1284083"/>
                  </a:lnTo>
                  <a:lnTo>
                    <a:pt x="3790650" y="0"/>
                  </a:lnTo>
                  <a:lnTo>
                    <a:pt x="0" y="0"/>
                  </a:lnTo>
                  <a:lnTo>
                    <a:pt x="0" y="1284083"/>
                  </a:lnTo>
                  <a:close/>
                </a:path>
              </a:pathLst>
            </a:custGeom>
            <a:blipFill>
              <a:blip r:embed="rId5">
                <a:alphaModFix amt="90000"/>
                <a:extLst>
                  <a:ext uri="{96DAC541-7B7A-43D3-8B79-37D633B846F1}">
                    <asvg:svgBlip xmlns:asvg="http://schemas.microsoft.com/office/drawing/2016/SVG/main" r:embed="rId6"/>
                  </a:ext>
                </a:extLst>
              </a:blip>
              <a:stretch>
                <a:fillRect/>
              </a:stretch>
            </a:blipFill>
            <a:ln cap="sq">
              <a:noFill/>
              <a:prstDash val="solid"/>
              <a:miter/>
            </a:ln>
          </p:spPr>
        </p:sp>
        <p:sp>
          <p:nvSpPr>
            <p:cNvPr id="73" name="Freeform 73"/>
            <p:cNvSpPr/>
            <p:nvPr/>
          </p:nvSpPr>
          <p:spPr>
            <a:xfrm flipV="1">
              <a:off x="14044497" y="0"/>
              <a:ext cx="3790650" cy="1284083"/>
            </a:xfrm>
            <a:custGeom>
              <a:avLst/>
              <a:gdLst/>
              <a:ahLst/>
              <a:cxnLst/>
              <a:rect l="l" t="t" r="r" b="b"/>
              <a:pathLst>
                <a:path w="3790650" h="1284083">
                  <a:moveTo>
                    <a:pt x="0" y="1284083"/>
                  </a:moveTo>
                  <a:lnTo>
                    <a:pt x="3790650" y="1284083"/>
                  </a:lnTo>
                  <a:lnTo>
                    <a:pt x="3790650" y="0"/>
                  </a:lnTo>
                  <a:lnTo>
                    <a:pt x="0" y="0"/>
                  </a:lnTo>
                  <a:lnTo>
                    <a:pt x="0" y="1284083"/>
                  </a:lnTo>
                  <a:close/>
                </a:path>
              </a:pathLst>
            </a:custGeom>
            <a:blipFill>
              <a:blip r:embed="rId5">
                <a:alphaModFix amt="90000"/>
                <a:extLst>
                  <a:ext uri="{96DAC541-7B7A-43D3-8B79-37D633B846F1}">
                    <asvg:svgBlip xmlns:asvg="http://schemas.microsoft.com/office/drawing/2016/SVG/main" r:embed="rId6"/>
                  </a:ext>
                </a:extLst>
              </a:blip>
              <a:stretch>
                <a:fillRect/>
              </a:stretch>
            </a:blipFill>
            <a:ln cap="sq">
              <a:noFill/>
              <a:prstDash val="solid"/>
              <a:miter/>
            </a:ln>
          </p:spPr>
        </p:sp>
        <p:sp>
          <p:nvSpPr>
            <p:cNvPr id="74" name="Freeform 74"/>
            <p:cNvSpPr/>
            <p:nvPr/>
          </p:nvSpPr>
          <p:spPr>
            <a:xfrm flipV="1">
              <a:off x="18707127" y="0"/>
              <a:ext cx="3790650" cy="1284083"/>
            </a:xfrm>
            <a:custGeom>
              <a:avLst/>
              <a:gdLst/>
              <a:ahLst/>
              <a:cxnLst/>
              <a:rect l="l" t="t" r="r" b="b"/>
              <a:pathLst>
                <a:path w="3790650" h="1284083">
                  <a:moveTo>
                    <a:pt x="0" y="1284083"/>
                  </a:moveTo>
                  <a:lnTo>
                    <a:pt x="3790650" y="1284083"/>
                  </a:lnTo>
                  <a:lnTo>
                    <a:pt x="3790650" y="0"/>
                  </a:lnTo>
                  <a:lnTo>
                    <a:pt x="0" y="0"/>
                  </a:lnTo>
                  <a:lnTo>
                    <a:pt x="0" y="1284083"/>
                  </a:lnTo>
                  <a:close/>
                </a:path>
              </a:pathLst>
            </a:custGeom>
            <a:blipFill>
              <a:blip r:embed="rId5">
                <a:alphaModFix amt="90000"/>
                <a:extLst>
                  <a:ext uri="{96DAC541-7B7A-43D3-8B79-37D633B846F1}">
                    <asvg:svgBlip xmlns:asvg="http://schemas.microsoft.com/office/drawing/2016/SVG/main" r:embed="rId6"/>
                  </a:ext>
                </a:extLst>
              </a:blip>
              <a:stretch>
                <a:fillRect/>
              </a:stretch>
            </a:blipFill>
            <a:ln cap="sq">
              <a:noFill/>
              <a:prstDash val="solid"/>
              <a:miter/>
            </a:ln>
          </p:spPr>
        </p:sp>
      </p:grpSp>
      <p:sp>
        <p:nvSpPr>
          <p:cNvPr id="75" name="TextBox 75"/>
          <p:cNvSpPr txBox="1"/>
          <p:nvPr/>
        </p:nvSpPr>
        <p:spPr>
          <a:xfrm>
            <a:off x="14641287" y="2861431"/>
            <a:ext cx="3033867" cy="801115"/>
          </a:xfrm>
          <a:prstGeom prst="rect">
            <a:avLst/>
          </a:prstGeom>
        </p:spPr>
        <p:txBody>
          <a:bodyPr lIns="0" tIns="0" rIns="0" bIns="0" rtlCol="0" anchor="t">
            <a:spAutoFit/>
          </a:bodyPr>
          <a:lstStyle/>
          <a:p>
            <a:pPr marL="0" lvl="0" indent="0" algn="ctr">
              <a:lnSpc>
                <a:spcPts val="3051"/>
              </a:lnSpc>
              <a:spcBef>
                <a:spcPct val="0"/>
              </a:spcBef>
            </a:pPr>
            <a:r>
              <a:rPr lang="en-US" sz="2799" b="1" u="none" strike="noStrike" spc="-61">
                <a:solidFill>
                  <a:srgbClr val="FFFFFF"/>
                </a:solidFill>
                <a:latin typeface="Poppins Medium"/>
                <a:ea typeface="Poppins Medium"/>
                <a:cs typeface="Poppins Medium"/>
                <a:sym typeface="Poppins Medium"/>
              </a:rPr>
              <a:t>Long term recovery</a:t>
            </a:r>
          </a:p>
        </p:txBody>
      </p:sp>
      <p:sp>
        <p:nvSpPr>
          <p:cNvPr id="76" name="TextBox 76"/>
          <p:cNvSpPr txBox="1"/>
          <p:nvPr/>
        </p:nvSpPr>
        <p:spPr>
          <a:xfrm>
            <a:off x="612846" y="5275505"/>
            <a:ext cx="3033867" cy="3121620"/>
          </a:xfrm>
          <a:prstGeom prst="rect">
            <a:avLst/>
          </a:prstGeom>
        </p:spPr>
        <p:txBody>
          <a:bodyPr lIns="0" tIns="0" rIns="0" bIns="0" rtlCol="0" anchor="t">
            <a:spAutoFit/>
          </a:bodyPr>
          <a:lstStyle/>
          <a:p>
            <a:pPr marL="0" lvl="0" indent="0" algn="ctr">
              <a:lnSpc>
                <a:spcPts val="2724"/>
              </a:lnSpc>
              <a:spcBef>
                <a:spcPct val="0"/>
              </a:spcBef>
            </a:pPr>
            <a:r>
              <a:rPr lang="en-US" sz="2499" spc="-54">
                <a:solidFill>
                  <a:srgbClr val="1E4541"/>
                </a:solidFill>
                <a:latin typeface="Poppins"/>
                <a:ea typeface="Poppins"/>
                <a:cs typeface="Poppins"/>
                <a:sym typeface="Poppins"/>
              </a:rPr>
              <a:t>Evacuation zones, fire perimeters, thermal hotspot detections, building footprints, land ownership, vegetation treatment information.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079893" y="183687"/>
            <a:ext cx="2010628" cy="1111962"/>
            <a:chOff x="0" y="0"/>
            <a:chExt cx="2680837" cy="1482616"/>
          </a:xfrm>
        </p:grpSpPr>
        <p:sp>
          <p:nvSpPr>
            <p:cNvPr id="3" name="Freeform 3"/>
            <p:cNvSpPr/>
            <p:nvPr/>
          </p:nvSpPr>
          <p:spPr>
            <a:xfrm>
              <a:off x="0" y="13893"/>
              <a:ext cx="1274118" cy="1468724"/>
            </a:xfrm>
            <a:custGeom>
              <a:avLst/>
              <a:gdLst/>
              <a:ahLst/>
              <a:cxnLst/>
              <a:rect l="l" t="t" r="r" b="b"/>
              <a:pathLst>
                <a:path w="1274118" h="1468724">
                  <a:moveTo>
                    <a:pt x="0" y="0"/>
                  </a:moveTo>
                  <a:lnTo>
                    <a:pt x="1274118" y="0"/>
                  </a:lnTo>
                  <a:lnTo>
                    <a:pt x="1274118" y="1468723"/>
                  </a:lnTo>
                  <a:lnTo>
                    <a:pt x="0" y="1468723"/>
                  </a:lnTo>
                  <a:lnTo>
                    <a:pt x="0" y="0"/>
                  </a:lnTo>
                  <a:close/>
                </a:path>
              </a:pathLst>
            </a:custGeom>
            <a:blipFill>
              <a:blip r:embed="rId3"/>
              <a:stretch>
                <a:fillRect/>
              </a:stretch>
            </a:blipFill>
          </p:spPr>
        </p:sp>
        <p:sp>
          <p:nvSpPr>
            <p:cNvPr id="4" name="Freeform 4"/>
            <p:cNvSpPr/>
            <p:nvPr/>
          </p:nvSpPr>
          <p:spPr>
            <a:xfrm>
              <a:off x="1470942" y="0"/>
              <a:ext cx="1209895" cy="1442994"/>
            </a:xfrm>
            <a:custGeom>
              <a:avLst/>
              <a:gdLst/>
              <a:ahLst/>
              <a:cxnLst/>
              <a:rect l="l" t="t" r="r" b="b"/>
              <a:pathLst>
                <a:path w="1209895" h="1442994">
                  <a:moveTo>
                    <a:pt x="0" y="0"/>
                  </a:moveTo>
                  <a:lnTo>
                    <a:pt x="1209895" y="0"/>
                  </a:lnTo>
                  <a:lnTo>
                    <a:pt x="1209895" y="1442994"/>
                  </a:lnTo>
                  <a:lnTo>
                    <a:pt x="0" y="1442994"/>
                  </a:lnTo>
                  <a:lnTo>
                    <a:pt x="0" y="0"/>
                  </a:lnTo>
                  <a:close/>
                </a:path>
              </a:pathLst>
            </a:custGeom>
            <a:blipFill>
              <a:blip r:embed="rId4"/>
              <a:stretch>
                <a:fillRect/>
              </a:stretch>
            </a:blipFill>
          </p:spPr>
        </p:sp>
      </p:grpSp>
      <p:grpSp>
        <p:nvGrpSpPr>
          <p:cNvPr id="5" name="Group 5"/>
          <p:cNvGrpSpPr/>
          <p:nvPr/>
        </p:nvGrpSpPr>
        <p:grpSpPr>
          <a:xfrm>
            <a:off x="0" y="1465745"/>
            <a:ext cx="18288000" cy="8821255"/>
            <a:chOff x="0" y="0"/>
            <a:chExt cx="4290446" cy="2069506"/>
          </a:xfrm>
        </p:grpSpPr>
        <p:sp>
          <p:nvSpPr>
            <p:cNvPr id="6" name="Freeform 6"/>
            <p:cNvSpPr/>
            <p:nvPr/>
          </p:nvSpPr>
          <p:spPr>
            <a:xfrm>
              <a:off x="0" y="0"/>
              <a:ext cx="4290446" cy="2069506"/>
            </a:xfrm>
            <a:custGeom>
              <a:avLst/>
              <a:gdLst/>
              <a:ahLst/>
              <a:cxnLst/>
              <a:rect l="l" t="t" r="r" b="b"/>
              <a:pathLst>
                <a:path w="4290446" h="2069506">
                  <a:moveTo>
                    <a:pt x="0" y="0"/>
                  </a:moveTo>
                  <a:lnTo>
                    <a:pt x="4290446" y="0"/>
                  </a:lnTo>
                  <a:lnTo>
                    <a:pt x="4290446" y="2069506"/>
                  </a:lnTo>
                  <a:lnTo>
                    <a:pt x="0" y="2069506"/>
                  </a:lnTo>
                  <a:close/>
                </a:path>
              </a:pathLst>
            </a:custGeom>
            <a:solidFill>
              <a:srgbClr val="1E4541"/>
            </a:solidFill>
          </p:spPr>
        </p:sp>
        <p:sp>
          <p:nvSpPr>
            <p:cNvPr id="7" name="TextBox 7"/>
            <p:cNvSpPr txBox="1"/>
            <p:nvPr/>
          </p:nvSpPr>
          <p:spPr>
            <a:xfrm>
              <a:off x="0" y="-38100"/>
              <a:ext cx="4290446" cy="2107606"/>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6677857" y="1792982"/>
            <a:ext cx="11715886" cy="8494018"/>
          </a:xfrm>
          <a:custGeom>
            <a:avLst/>
            <a:gdLst/>
            <a:ahLst/>
            <a:cxnLst/>
            <a:rect l="l" t="t" r="r" b="b"/>
            <a:pathLst>
              <a:path w="11715886" h="8494018">
                <a:moveTo>
                  <a:pt x="0" y="0"/>
                </a:moveTo>
                <a:lnTo>
                  <a:pt x="11715886" y="0"/>
                </a:lnTo>
                <a:lnTo>
                  <a:pt x="11715886" y="8494018"/>
                </a:lnTo>
                <a:lnTo>
                  <a:pt x="0" y="8494018"/>
                </a:lnTo>
                <a:lnTo>
                  <a:pt x="0" y="0"/>
                </a:lnTo>
                <a:close/>
              </a:path>
            </a:pathLst>
          </a:custGeom>
          <a:blipFill>
            <a:blip r:embed="rId5"/>
            <a:stretch>
              <a:fillRect/>
            </a:stretch>
          </a:blipFill>
        </p:spPr>
      </p:sp>
      <p:sp>
        <p:nvSpPr>
          <p:cNvPr id="9" name="TextBox 9"/>
          <p:cNvSpPr txBox="1"/>
          <p:nvPr/>
        </p:nvSpPr>
        <p:spPr>
          <a:xfrm>
            <a:off x="321769" y="274530"/>
            <a:ext cx="8295370" cy="844550"/>
          </a:xfrm>
          <a:prstGeom prst="rect">
            <a:avLst/>
          </a:prstGeom>
        </p:spPr>
        <p:txBody>
          <a:bodyPr lIns="0" tIns="0" rIns="0" bIns="0" rtlCol="0" anchor="t">
            <a:spAutoFit/>
          </a:bodyPr>
          <a:lstStyle/>
          <a:p>
            <a:pPr algn="l">
              <a:lnSpc>
                <a:spcPts val="6400"/>
              </a:lnSpc>
            </a:pPr>
            <a:r>
              <a:rPr lang="en-US" sz="5000" b="1">
                <a:solidFill>
                  <a:srgbClr val="1E4541"/>
                </a:solidFill>
                <a:latin typeface="Poppins Bold"/>
                <a:ea typeface="Poppins Bold"/>
                <a:cs typeface="Poppins Bold"/>
                <a:sym typeface="Poppins Bold"/>
              </a:rPr>
              <a:t>New Mexico Fire Viewer</a:t>
            </a:r>
          </a:p>
        </p:txBody>
      </p:sp>
      <p:sp>
        <p:nvSpPr>
          <p:cNvPr id="10" name="TextBox 10"/>
          <p:cNvSpPr txBox="1"/>
          <p:nvPr/>
        </p:nvSpPr>
        <p:spPr>
          <a:xfrm>
            <a:off x="574596" y="1845780"/>
            <a:ext cx="5684622" cy="8003004"/>
          </a:xfrm>
          <a:prstGeom prst="rect">
            <a:avLst/>
          </a:prstGeom>
        </p:spPr>
        <p:txBody>
          <a:bodyPr lIns="0" tIns="0" rIns="0" bIns="0" rtlCol="0" anchor="t">
            <a:spAutoFit/>
          </a:bodyPr>
          <a:lstStyle/>
          <a:p>
            <a:pPr algn="l">
              <a:lnSpc>
                <a:spcPts val="3455"/>
              </a:lnSpc>
            </a:pPr>
            <a:r>
              <a:rPr lang="en-US" sz="2699">
                <a:solidFill>
                  <a:srgbClr val="EBE5E8"/>
                </a:solidFill>
                <a:latin typeface="Poppins"/>
                <a:ea typeface="Poppins"/>
                <a:cs typeface="Poppins"/>
                <a:sym typeface="Poppins"/>
              </a:rPr>
              <a:t>Developed in April 2022 soon after Hermit’s Peak fire started to meet immediate need.</a:t>
            </a:r>
          </a:p>
          <a:p>
            <a:pPr algn="l">
              <a:lnSpc>
                <a:spcPts val="2559"/>
              </a:lnSpc>
            </a:pPr>
            <a:r>
              <a:rPr lang="en-US" sz="1999">
                <a:solidFill>
                  <a:srgbClr val="EBE5E8"/>
                </a:solidFill>
                <a:latin typeface="Poppins"/>
                <a:ea typeface="Poppins"/>
                <a:cs typeface="Poppins"/>
                <a:sym typeface="Poppins"/>
              </a:rPr>
              <a:t> </a:t>
            </a:r>
          </a:p>
          <a:p>
            <a:pPr algn="l">
              <a:lnSpc>
                <a:spcPts val="3455"/>
              </a:lnSpc>
            </a:pPr>
            <a:r>
              <a:rPr lang="en-US" sz="2699">
                <a:solidFill>
                  <a:srgbClr val="EBE5E8"/>
                </a:solidFill>
                <a:latin typeface="Poppins"/>
                <a:ea typeface="Poppins"/>
                <a:cs typeface="Poppins"/>
                <a:sym typeface="Poppins"/>
              </a:rPr>
              <a:t>Layers include satellite imagery, thermal hot spot detections, building footprints, land ownership, vegetation treatments, burn severity, and evacuation zones (during active fire).</a:t>
            </a:r>
          </a:p>
          <a:p>
            <a:pPr algn="l">
              <a:lnSpc>
                <a:spcPts val="2560"/>
              </a:lnSpc>
            </a:pPr>
            <a:r>
              <a:rPr lang="en-US" sz="2000">
                <a:solidFill>
                  <a:srgbClr val="EBE5E8"/>
                </a:solidFill>
                <a:latin typeface="Poppins"/>
                <a:ea typeface="Poppins"/>
                <a:cs typeface="Poppins"/>
                <a:sym typeface="Poppins"/>
              </a:rPr>
              <a:t> </a:t>
            </a:r>
          </a:p>
          <a:p>
            <a:pPr algn="l">
              <a:lnSpc>
                <a:spcPts val="3455"/>
              </a:lnSpc>
            </a:pPr>
            <a:r>
              <a:rPr lang="en-US" sz="2699">
                <a:solidFill>
                  <a:srgbClr val="EBE5E8"/>
                </a:solidFill>
                <a:latin typeface="Poppins"/>
                <a:ea typeface="Poppins"/>
                <a:cs typeface="Poppins"/>
                <a:sym typeface="Poppins"/>
              </a:rPr>
              <a:t>Accessed over 300,000 times with an average viewership of 2,600 users per day during HPCC.</a:t>
            </a:r>
          </a:p>
          <a:p>
            <a:pPr algn="l">
              <a:lnSpc>
                <a:spcPts val="2560"/>
              </a:lnSpc>
            </a:pPr>
            <a:r>
              <a:rPr lang="en-US" sz="2000">
                <a:solidFill>
                  <a:srgbClr val="EBE5E8"/>
                </a:solidFill>
                <a:latin typeface="Poppins"/>
                <a:ea typeface="Poppins"/>
                <a:cs typeface="Poppins"/>
                <a:sym typeface="Poppins"/>
              </a:rPr>
              <a:t> </a:t>
            </a:r>
          </a:p>
          <a:p>
            <a:pPr marL="0" lvl="0" indent="0" algn="l">
              <a:lnSpc>
                <a:spcPts val="3455"/>
              </a:lnSpc>
              <a:spcBef>
                <a:spcPct val="0"/>
              </a:spcBef>
            </a:pPr>
            <a:r>
              <a:rPr lang="en-US" sz="2699">
                <a:solidFill>
                  <a:srgbClr val="EBE5E8"/>
                </a:solidFill>
                <a:latin typeface="Poppins"/>
                <a:ea typeface="Poppins"/>
                <a:cs typeface="Poppins"/>
                <a:sym typeface="Poppins"/>
              </a:rPr>
              <a:t>Has since been expanded statewide and is embedded in HPCC Hub site.</a:t>
            </a:r>
          </a:p>
        </p:txBody>
      </p:sp>
      <p:sp>
        <p:nvSpPr>
          <p:cNvPr id="11" name="Freeform 11"/>
          <p:cNvSpPr/>
          <p:nvPr/>
        </p:nvSpPr>
        <p:spPr>
          <a:xfrm>
            <a:off x="7357464" y="8494018"/>
            <a:ext cx="7418690" cy="898644"/>
          </a:xfrm>
          <a:custGeom>
            <a:avLst/>
            <a:gdLst/>
            <a:ahLst/>
            <a:cxnLst/>
            <a:rect l="l" t="t" r="r" b="b"/>
            <a:pathLst>
              <a:path w="7418690" h="834603">
                <a:moveTo>
                  <a:pt x="0" y="0"/>
                </a:moveTo>
                <a:lnTo>
                  <a:pt x="7418690" y="0"/>
                </a:lnTo>
                <a:lnTo>
                  <a:pt x="7418690" y="834603"/>
                </a:lnTo>
                <a:lnTo>
                  <a:pt x="0" y="834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7964790" y="8572500"/>
            <a:ext cx="6992125" cy="743662"/>
          </a:xfrm>
          <a:prstGeom prst="rect">
            <a:avLst/>
          </a:prstGeom>
        </p:spPr>
        <p:txBody>
          <a:bodyPr lIns="0" tIns="0" rIns="0" bIns="0" rtlCol="0" anchor="t">
            <a:spAutoFit/>
          </a:bodyPr>
          <a:lstStyle/>
          <a:p>
            <a:pPr algn="l">
              <a:lnSpc>
                <a:spcPts val="5668"/>
              </a:lnSpc>
            </a:pPr>
            <a:r>
              <a:rPr lang="en-US" sz="4428" b="1" i="1" dirty="0">
                <a:solidFill>
                  <a:srgbClr val="1E4541"/>
                </a:solidFill>
                <a:latin typeface="Poppins Semi-Bold Italics"/>
                <a:ea typeface="Poppins Semi-Bold Italics"/>
                <a:cs typeface="Poppins Semi-Bold Italics"/>
                <a:sym typeface="Poppins Semi-Bold Italics"/>
              </a:rPr>
              <a:t>nmfireviewer.org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079893" y="183687"/>
            <a:ext cx="2010628" cy="1111962"/>
            <a:chOff x="0" y="0"/>
            <a:chExt cx="2680837" cy="1482616"/>
          </a:xfrm>
        </p:grpSpPr>
        <p:sp>
          <p:nvSpPr>
            <p:cNvPr id="3" name="Freeform 3"/>
            <p:cNvSpPr/>
            <p:nvPr/>
          </p:nvSpPr>
          <p:spPr>
            <a:xfrm>
              <a:off x="0" y="13893"/>
              <a:ext cx="1274118" cy="1468724"/>
            </a:xfrm>
            <a:custGeom>
              <a:avLst/>
              <a:gdLst/>
              <a:ahLst/>
              <a:cxnLst/>
              <a:rect l="l" t="t" r="r" b="b"/>
              <a:pathLst>
                <a:path w="1274118" h="1468724">
                  <a:moveTo>
                    <a:pt x="0" y="0"/>
                  </a:moveTo>
                  <a:lnTo>
                    <a:pt x="1274118" y="0"/>
                  </a:lnTo>
                  <a:lnTo>
                    <a:pt x="1274118" y="1468723"/>
                  </a:lnTo>
                  <a:lnTo>
                    <a:pt x="0" y="1468723"/>
                  </a:lnTo>
                  <a:lnTo>
                    <a:pt x="0" y="0"/>
                  </a:lnTo>
                  <a:close/>
                </a:path>
              </a:pathLst>
            </a:custGeom>
            <a:blipFill>
              <a:blip r:embed="rId2"/>
              <a:stretch>
                <a:fillRect/>
              </a:stretch>
            </a:blipFill>
          </p:spPr>
        </p:sp>
        <p:sp>
          <p:nvSpPr>
            <p:cNvPr id="4" name="Freeform 4"/>
            <p:cNvSpPr/>
            <p:nvPr/>
          </p:nvSpPr>
          <p:spPr>
            <a:xfrm>
              <a:off x="1470942" y="0"/>
              <a:ext cx="1209895" cy="1442994"/>
            </a:xfrm>
            <a:custGeom>
              <a:avLst/>
              <a:gdLst/>
              <a:ahLst/>
              <a:cxnLst/>
              <a:rect l="l" t="t" r="r" b="b"/>
              <a:pathLst>
                <a:path w="1209895" h="1442994">
                  <a:moveTo>
                    <a:pt x="0" y="0"/>
                  </a:moveTo>
                  <a:lnTo>
                    <a:pt x="1209895" y="0"/>
                  </a:lnTo>
                  <a:lnTo>
                    <a:pt x="1209895" y="1442994"/>
                  </a:lnTo>
                  <a:lnTo>
                    <a:pt x="0" y="1442994"/>
                  </a:lnTo>
                  <a:lnTo>
                    <a:pt x="0" y="0"/>
                  </a:lnTo>
                  <a:close/>
                </a:path>
              </a:pathLst>
            </a:custGeom>
            <a:blipFill>
              <a:blip r:embed="rId3"/>
              <a:stretch>
                <a:fillRect/>
              </a:stretch>
            </a:blipFill>
          </p:spPr>
        </p:sp>
      </p:grpSp>
      <p:grpSp>
        <p:nvGrpSpPr>
          <p:cNvPr id="5" name="Group 5"/>
          <p:cNvGrpSpPr/>
          <p:nvPr/>
        </p:nvGrpSpPr>
        <p:grpSpPr>
          <a:xfrm>
            <a:off x="0" y="1465745"/>
            <a:ext cx="18288000" cy="8821255"/>
            <a:chOff x="0" y="0"/>
            <a:chExt cx="4290446" cy="2069506"/>
          </a:xfrm>
        </p:grpSpPr>
        <p:sp>
          <p:nvSpPr>
            <p:cNvPr id="6" name="Freeform 6"/>
            <p:cNvSpPr/>
            <p:nvPr/>
          </p:nvSpPr>
          <p:spPr>
            <a:xfrm>
              <a:off x="0" y="0"/>
              <a:ext cx="4290446" cy="2069506"/>
            </a:xfrm>
            <a:custGeom>
              <a:avLst/>
              <a:gdLst/>
              <a:ahLst/>
              <a:cxnLst/>
              <a:rect l="l" t="t" r="r" b="b"/>
              <a:pathLst>
                <a:path w="4290446" h="2069506">
                  <a:moveTo>
                    <a:pt x="0" y="0"/>
                  </a:moveTo>
                  <a:lnTo>
                    <a:pt x="4290446" y="0"/>
                  </a:lnTo>
                  <a:lnTo>
                    <a:pt x="4290446" y="2069506"/>
                  </a:lnTo>
                  <a:lnTo>
                    <a:pt x="0" y="2069506"/>
                  </a:lnTo>
                  <a:close/>
                </a:path>
              </a:pathLst>
            </a:custGeom>
            <a:solidFill>
              <a:srgbClr val="1E4541"/>
            </a:solidFill>
          </p:spPr>
        </p:sp>
        <p:sp>
          <p:nvSpPr>
            <p:cNvPr id="7" name="TextBox 7"/>
            <p:cNvSpPr txBox="1"/>
            <p:nvPr/>
          </p:nvSpPr>
          <p:spPr>
            <a:xfrm>
              <a:off x="0" y="-38100"/>
              <a:ext cx="4290446" cy="2107606"/>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321769" y="1946143"/>
            <a:ext cx="11559500" cy="7860460"/>
          </a:xfrm>
          <a:custGeom>
            <a:avLst/>
            <a:gdLst/>
            <a:ahLst/>
            <a:cxnLst/>
            <a:rect l="l" t="t" r="r" b="b"/>
            <a:pathLst>
              <a:path w="11559500" h="7860460">
                <a:moveTo>
                  <a:pt x="0" y="0"/>
                </a:moveTo>
                <a:lnTo>
                  <a:pt x="11559500" y="0"/>
                </a:lnTo>
                <a:lnTo>
                  <a:pt x="11559500" y="7860459"/>
                </a:lnTo>
                <a:lnTo>
                  <a:pt x="0" y="7860459"/>
                </a:lnTo>
                <a:lnTo>
                  <a:pt x="0" y="0"/>
                </a:lnTo>
                <a:close/>
              </a:path>
            </a:pathLst>
          </a:custGeom>
          <a:blipFill>
            <a:blip r:embed="rId4"/>
            <a:stretch>
              <a:fillRect/>
            </a:stretch>
          </a:blipFill>
        </p:spPr>
      </p:sp>
      <p:sp>
        <p:nvSpPr>
          <p:cNvPr id="9" name="Freeform 9"/>
          <p:cNvSpPr/>
          <p:nvPr/>
        </p:nvSpPr>
        <p:spPr>
          <a:xfrm>
            <a:off x="834141" y="1703150"/>
            <a:ext cx="2531940" cy="1114810"/>
          </a:xfrm>
          <a:custGeom>
            <a:avLst/>
            <a:gdLst/>
            <a:ahLst/>
            <a:cxnLst/>
            <a:rect l="l" t="t" r="r" b="b"/>
            <a:pathLst>
              <a:path w="2531940" h="1114810">
                <a:moveTo>
                  <a:pt x="0" y="0"/>
                </a:moveTo>
                <a:lnTo>
                  <a:pt x="2531940" y="0"/>
                </a:lnTo>
                <a:lnTo>
                  <a:pt x="2531940" y="1114810"/>
                </a:lnTo>
                <a:lnTo>
                  <a:pt x="0" y="1114810"/>
                </a:lnTo>
                <a:lnTo>
                  <a:pt x="0" y="0"/>
                </a:lnTo>
                <a:close/>
              </a:path>
            </a:pathLst>
          </a:custGeom>
          <a:blipFill>
            <a:blip r:embed="rId5"/>
            <a:stretch>
              <a:fillRect l="-29161" t="-71912" r="-74158" b="-69367"/>
            </a:stretch>
          </a:blipFill>
          <a:ln cap="sq">
            <a:noFill/>
            <a:prstDash val="solid"/>
            <a:miter/>
          </a:ln>
        </p:spPr>
      </p:sp>
      <p:sp>
        <p:nvSpPr>
          <p:cNvPr id="10" name="TextBox 10"/>
          <p:cNvSpPr txBox="1"/>
          <p:nvPr/>
        </p:nvSpPr>
        <p:spPr>
          <a:xfrm>
            <a:off x="321769" y="274530"/>
            <a:ext cx="8295370" cy="844550"/>
          </a:xfrm>
          <a:prstGeom prst="rect">
            <a:avLst/>
          </a:prstGeom>
        </p:spPr>
        <p:txBody>
          <a:bodyPr lIns="0" tIns="0" rIns="0" bIns="0" rtlCol="0" anchor="t">
            <a:spAutoFit/>
          </a:bodyPr>
          <a:lstStyle/>
          <a:p>
            <a:pPr algn="l">
              <a:lnSpc>
                <a:spcPts val="6400"/>
              </a:lnSpc>
            </a:pPr>
            <a:r>
              <a:rPr lang="en-US" sz="5000" b="1">
                <a:solidFill>
                  <a:srgbClr val="1E4541"/>
                </a:solidFill>
                <a:latin typeface="Poppins Bold"/>
                <a:ea typeface="Poppins Bold"/>
                <a:cs typeface="Poppins Bold"/>
                <a:sym typeface="Poppins Bold"/>
              </a:rPr>
              <a:t>ArcGIS Online Hub</a:t>
            </a:r>
          </a:p>
        </p:txBody>
      </p:sp>
      <p:sp>
        <p:nvSpPr>
          <p:cNvPr id="11" name="TextBox 11"/>
          <p:cNvSpPr txBox="1"/>
          <p:nvPr/>
        </p:nvSpPr>
        <p:spPr>
          <a:xfrm>
            <a:off x="12090649" y="2336734"/>
            <a:ext cx="5802353" cy="6593436"/>
          </a:xfrm>
          <a:prstGeom prst="rect">
            <a:avLst/>
          </a:prstGeom>
        </p:spPr>
        <p:txBody>
          <a:bodyPr lIns="0" tIns="0" rIns="0" bIns="0" rtlCol="0" anchor="t">
            <a:spAutoFit/>
          </a:bodyPr>
          <a:lstStyle/>
          <a:p>
            <a:pPr algn="l">
              <a:lnSpc>
                <a:spcPts val="3455"/>
              </a:lnSpc>
            </a:pPr>
            <a:r>
              <a:rPr lang="en-US" sz="2699">
                <a:solidFill>
                  <a:srgbClr val="EBE5E8"/>
                </a:solidFill>
                <a:latin typeface="Poppins"/>
                <a:ea typeface="Poppins"/>
                <a:cs typeface="Poppins"/>
                <a:sym typeface="Poppins"/>
              </a:rPr>
              <a:t>Esri’s community engagement and collaboration platform. </a:t>
            </a:r>
          </a:p>
          <a:p>
            <a:pPr algn="l">
              <a:lnSpc>
                <a:spcPts val="3455"/>
              </a:lnSpc>
            </a:pPr>
            <a:endParaRPr lang="en-US" sz="2699">
              <a:solidFill>
                <a:srgbClr val="EBE5E8"/>
              </a:solidFill>
              <a:latin typeface="Poppins"/>
              <a:ea typeface="Poppins"/>
              <a:cs typeface="Poppins"/>
              <a:sym typeface="Poppins"/>
            </a:endParaRPr>
          </a:p>
          <a:p>
            <a:pPr algn="l">
              <a:lnSpc>
                <a:spcPts val="3455"/>
              </a:lnSpc>
            </a:pPr>
            <a:r>
              <a:rPr lang="en-US" sz="2699">
                <a:solidFill>
                  <a:srgbClr val="EBE5E8"/>
                </a:solidFill>
                <a:latin typeface="Poppins"/>
                <a:ea typeface="Poppins"/>
                <a:cs typeface="Poppins"/>
                <a:sym typeface="Poppins"/>
              </a:rPr>
              <a:t>Widget-based website builder. </a:t>
            </a:r>
          </a:p>
          <a:p>
            <a:pPr algn="l">
              <a:lnSpc>
                <a:spcPts val="3455"/>
              </a:lnSpc>
            </a:pPr>
            <a:r>
              <a:rPr lang="en-US" sz="2699">
                <a:solidFill>
                  <a:srgbClr val="EBE5E8"/>
                </a:solidFill>
                <a:latin typeface="Poppins"/>
                <a:ea typeface="Poppins"/>
                <a:cs typeface="Poppins"/>
                <a:sym typeface="Poppins"/>
              </a:rPr>
              <a:t> </a:t>
            </a:r>
          </a:p>
          <a:p>
            <a:pPr algn="l">
              <a:lnSpc>
                <a:spcPts val="3455"/>
              </a:lnSpc>
            </a:pPr>
            <a:r>
              <a:rPr lang="en-US" sz="2699">
                <a:solidFill>
                  <a:srgbClr val="EBE5E8"/>
                </a:solidFill>
                <a:latin typeface="Poppins"/>
                <a:ea typeface="Poppins"/>
                <a:cs typeface="Poppins"/>
                <a:sym typeface="Poppins"/>
              </a:rPr>
              <a:t>Uses ArcGIS Online Premium community members to control permission-based access (view vs. edit).</a:t>
            </a:r>
          </a:p>
          <a:p>
            <a:pPr algn="l">
              <a:lnSpc>
                <a:spcPts val="3455"/>
              </a:lnSpc>
            </a:pPr>
            <a:r>
              <a:rPr lang="en-US" sz="2699">
                <a:solidFill>
                  <a:srgbClr val="EBE5E8"/>
                </a:solidFill>
                <a:latin typeface="Poppins"/>
                <a:ea typeface="Poppins"/>
                <a:cs typeface="Poppins"/>
                <a:sym typeface="Poppins"/>
              </a:rPr>
              <a:t> </a:t>
            </a:r>
          </a:p>
          <a:p>
            <a:pPr algn="l">
              <a:lnSpc>
                <a:spcPts val="3455"/>
              </a:lnSpc>
            </a:pPr>
            <a:r>
              <a:rPr lang="en-US" sz="2699">
                <a:solidFill>
                  <a:srgbClr val="EBE5E8"/>
                </a:solidFill>
                <a:latin typeface="Poppins"/>
                <a:ea typeface="Poppins"/>
                <a:cs typeface="Poppins"/>
                <a:sym typeface="Poppins"/>
              </a:rPr>
              <a:t>Supports data, web maps, web apps, Survey123 forms, calendars, images, links/embeds, content creation and maintenance.</a:t>
            </a:r>
          </a:p>
          <a:p>
            <a:pPr marL="0" lvl="0" indent="0" algn="l">
              <a:lnSpc>
                <a:spcPts val="3455"/>
              </a:lnSpc>
              <a:spcBef>
                <a:spcPct val="0"/>
              </a:spcBef>
            </a:pPr>
            <a:endParaRPr lang="en-US" sz="2699">
              <a:solidFill>
                <a:srgbClr val="EBE5E8"/>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079893" y="183687"/>
            <a:ext cx="2010628" cy="1111962"/>
            <a:chOff x="0" y="0"/>
            <a:chExt cx="2680837" cy="1482616"/>
          </a:xfrm>
        </p:grpSpPr>
        <p:sp>
          <p:nvSpPr>
            <p:cNvPr id="3" name="Freeform 3"/>
            <p:cNvSpPr/>
            <p:nvPr/>
          </p:nvSpPr>
          <p:spPr>
            <a:xfrm>
              <a:off x="0" y="13893"/>
              <a:ext cx="1274118" cy="1468724"/>
            </a:xfrm>
            <a:custGeom>
              <a:avLst/>
              <a:gdLst/>
              <a:ahLst/>
              <a:cxnLst/>
              <a:rect l="l" t="t" r="r" b="b"/>
              <a:pathLst>
                <a:path w="1274118" h="1468724">
                  <a:moveTo>
                    <a:pt x="0" y="0"/>
                  </a:moveTo>
                  <a:lnTo>
                    <a:pt x="1274118" y="0"/>
                  </a:lnTo>
                  <a:lnTo>
                    <a:pt x="1274118" y="1468723"/>
                  </a:lnTo>
                  <a:lnTo>
                    <a:pt x="0" y="1468723"/>
                  </a:lnTo>
                  <a:lnTo>
                    <a:pt x="0" y="0"/>
                  </a:lnTo>
                  <a:close/>
                </a:path>
              </a:pathLst>
            </a:custGeom>
            <a:blipFill>
              <a:blip r:embed="rId2"/>
              <a:stretch>
                <a:fillRect/>
              </a:stretch>
            </a:blipFill>
          </p:spPr>
        </p:sp>
        <p:sp>
          <p:nvSpPr>
            <p:cNvPr id="4" name="Freeform 4"/>
            <p:cNvSpPr/>
            <p:nvPr/>
          </p:nvSpPr>
          <p:spPr>
            <a:xfrm>
              <a:off x="1470942" y="0"/>
              <a:ext cx="1209895" cy="1442994"/>
            </a:xfrm>
            <a:custGeom>
              <a:avLst/>
              <a:gdLst/>
              <a:ahLst/>
              <a:cxnLst/>
              <a:rect l="l" t="t" r="r" b="b"/>
              <a:pathLst>
                <a:path w="1209895" h="1442994">
                  <a:moveTo>
                    <a:pt x="0" y="0"/>
                  </a:moveTo>
                  <a:lnTo>
                    <a:pt x="1209895" y="0"/>
                  </a:lnTo>
                  <a:lnTo>
                    <a:pt x="1209895" y="1442994"/>
                  </a:lnTo>
                  <a:lnTo>
                    <a:pt x="0" y="1442994"/>
                  </a:lnTo>
                  <a:lnTo>
                    <a:pt x="0" y="0"/>
                  </a:lnTo>
                  <a:close/>
                </a:path>
              </a:pathLst>
            </a:custGeom>
            <a:blipFill>
              <a:blip r:embed="rId3"/>
              <a:stretch>
                <a:fillRect/>
              </a:stretch>
            </a:blipFill>
          </p:spPr>
        </p:sp>
      </p:grpSp>
      <p:grpSp>
        <p:nvGrpSpPr>
          <p:cNvPr id="5" name="Group 5"/>
          <p:cNvGrpSpPr/>
          <p:nvPr/>
        </p:nvGrpSpPr>
        <p:grpSpPr>
          <a:xfrm>
            <a:off x="0" y="1465745"/>
            <a:ext cx="18288000" cy="7685517"/>
            <a:chOff x="0" y="0"/>
            <a:chExt cx="4290446" cy="1803057"/>
          </a:xfrm>
        </p:grpSpPr>
        <p:sp>
          <p:nvSpPr>
            <p:cNvPr id="6" name="Freeform 6"/>
            <p:cNvSpPr/>
            <p:nvPr/>
          </p:nvSpPr>
          <p:spPr>
            <a:xfrm>
              <a:off x="0" y="0"/>
              <a:ext cx="4290446" cy="1803057"/>
            </a:xfrm>
            <a:custGeom>
              <a:avLst/>
              <a:gdLst/>
              <a:ahLst/>
              <a:cxnLst/>
              <a:rect l="l" t="t" r="r" b="b"/>
              <a:pathLst>
                <a:path w="4290446" h="1803057">
                  <a:moveTo>
                    <a:pt x="0" y="0"/>
                  </a:moveTo>
                  <a:lnTo>
                    <a:pt x="4290446" y="0"/>
                  </a:lnTo>
                  <a:lnTo>
                    <a:pt x="4290446" y="1803057"/>
                  </a:lnTo>
                  <a:lnTo>
                    <a:pt x="0" y="1803057"/>
                  </a:lnTo>
                  <a:close/>
                </a:path>
              </a:pathLst>
            </a:custGeom>
            <a:solidFill>
              <a:srgbClr val="1E4541"/>
            </a:solidFill>
          </p:spPr>
        </p:sp>
        <p:sp>
          <p:nvSpPr>
            <p:cNvPr id="7" name="TextBox 7"/>
            <p:cNvSpPr txBox="1"/>
            <p:nvPr/>
          </p:nvSpPr>
          <p:spPr>
            <a:xfrm>
              <a:off x="0" y="-38100"/>
              <a:ext cx="4290446" cy="1841157"/>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55186" y="1705849"/>
            <a:ext cx="11185365" cy="7445413"/>
          </a:xfrm>
          <a:custGeom>
            <a:avLst/>
            <a:gdLst/>
            <a:ahLst/>
            <a:cxnLst/>
            <a:rect l="l" t="t" r="r" b="b"/>
            <a:pathLst>
              <a:path w="11185365" h="7445413">
                <a:moveTo>
                  <a:pt x="0" y="0"/>
                </a:moveTo>
                <a:lnTo>
                  <a:pt x="11185365" y="0"/>
                </a:lnTo>
                <a:lnTo>
                  <a:pt x="11185365" y="7445413"/>
                </a:lnTo>
                <a:lnTo>
                  <a:pt x="0" y="7445413"/>
                </a:lnTo>
                <a:lnTo>
                  <a:pt x="0" y="0"/>
                </a:lnTo>
                <a:close/>
              </a:path>
            </a:pathLst>
          </a:custGeom>
          <a:blipFill>
            <a:blip r:embed="rId4"/>
            <a:stretch>
              <a:fillRect t="-1360" b="-1360"/>
            </a:stretch>
          </a:blipFill>
        </p:spPr>
      </p:sp>
      <p:sp>
        <p:nvSpPr>
          <p:cNvPr id="9" name="Freeform 9"/>
          <p:cNvSpPr/>
          <p:nvPr/>
        </p:nvSpPr>
        <p:spPr>
          <a:xfrm>
            <a:off x="2368090" y="9297446"/>
            <a:ext cx="11327187" cy="916582"/>
          </a:xfrm>
          <a:custGeom>
            <a:avLst/>
            <a:gdLst/>
            <a:ahLst/>
            <a:cxnLst/>
            <a:rect l="l" t="t" r="r" b="b"/>
            <a:pathLst>
              <a:path w="11327187" h="916582">
                <a:moveTo>
                  <a:pt x="0" y="0"/>
                </a:moveTo>
                <a:lnTo>
                  <a:pt x="11327187" y="0"/>
                </a:lnTo>
                <a:lnTo>
                  <a:pt x="11327187" y="916581"/>
                </a:lnTo>
                <a:lnTo>
                  <a:pt x="0" y="916581"/>
                </a:lnTo>
                <a:lnTo>
                  <a:pt x="0" y="0"/>
                </a:lnTo>
                <a:close/>
              </a:path>
            </a:pathLst>
          </a:custGeom>
          <a:blipFill>
            <a:blip r:embed="rId5"/>
            <a:stretch>
              <a:fillRect l="-26931"/>
            </a:stretch>
          </a:blipFill>
        </p:spPr>
      </p:sp>
      <p:sp>
        <p:nvSpPr>
          <p:cNvPr id="10" name="Freeform 10"/>
          <p:cNvSpPr/>
          <p:nvPr/>
        </p:nvSpPr>
        <p:spPr>
          <a:xfrm>
            <a:off x="13695277" y="9271421"/>
            <a:ext cx="1590907" cy="865937"/>
          </a:xfrm>
          <a:custGeom>
            <a:avLst/>
            <a:gdLst/>
            <a:ahLst/>
            <a:cxnLst/>
            <a:rect l="l" t="t" r="r" b="b"/>
            <a:pathLst>
              <a:path w="1590907" h="865937">
                <a:moveTo>
                  <a:pt x="0" y="0"/>
                </a:moveTo>
                <a:lnTo>
                  <a:pt x="1590907" y="0"/>
                </a:lnTo>
                <a:lnTo>
                  <a:pt x="1590907" y="865936"/>
                </a:lnTo>
                <a:lnTo>
                  <a:pt x="0" y="865936"/>
                </a:lnTo>
                <a:lnTo>
                  <a:pt x="0" y="0"/>
                </a:lnTo>
                <a:close/>
              </a:path>
            </a:pathLst>
          </a:custGeom>
          <a:blipFill>
            <a:blip r:embed="rId6"/>
            <a:stretch>
              <a:fillRect/>
            </a:stretch>
          </a:blipFill>
        </p:spPr>
      </p:sp>
      <p:sp>
        <p:nvSpPr>
          <p:cNvPr id="11" name="Freeform 11"/>
          <p:cNvSpPr/>
          <p:nvPr/>
        </p:nvSpPr>
        <p:spPr>
          <a:xfrm>
            <a:off x="155186" y="9453392"/>
            <a:ext cx="2212904" cy="604689"/>
          </a:xfrm>
          <a:custGeom>
            <a:avLst/>
            <a:gdLst/>
            <a:ahLst/>
            <a:cxnLst/>
            <a:rect l="l" t="t" r="r" b="b"/>
            <a:pathLst>
              <a:path w="2212904" h="604689">
                <a:moveTo>
                  <a:pt x="0" y="0"/>
                </a:moveTo>
                <a:lnTo>
                  <a:pt x="2212904" y="0"/>
                </a:lnTo>
                <a:lnTo>
                  <a:pt x="2212904" y="604689"/>
                </a:lnTo>
                <a:lnTo>
                  <a:pt x="0" y="604689"/>
                </a:lnTo>
                <a:lnTo>
                  <a:pt x="0" y="0"/>
                </a:lnTo>
                <a:close/>
              </a:path>
            </a:pathLst>
          </a:custGeom>
          <a:blipFill>
            <a:blip r:embed="rId7"/>
            <a:stretch>
              <a:fillRect/>
            </a:stretch>
          </a:blipFill>
        </p:spPr>
      </p:sp>
      <p:sp>
        <p:nvSpPr>
          <p:cNvPr id="12" name="Freeform 12"/>
          <p:cNvSpPr/>
          <p:nvPr/>
        </p:nvSpPr>
        <p:spPr>
          <a:xfrm>
            <a:off x="15301784" y="9483394"/>
            <a:ext cx="1394722" cy="544684"/>
          </a:xfrm>
          <a:custGeom>
            <a:avLst/>
            <a:gdLst/>
            <a:ahLst/>
            <a:cxnLst/>
            <a:rect l="l" t="t" r="r" b="b"/>
            <a:pathLst>
              <a:path w="1394722" h="544684">
                <a:moveTo>
                  <a:pt x="0" y="0"/>
                </a:moveTo>
                <a:lnTo>
                  <a:pt x="1394722" y="0"/>
                </a:lnTo>
                <a:lnTo>
                  <a:pt x="1394722" y="544684"/>
                </a:lnTo>
                <a:lnTo>
                  <a:pt x="0" y="544684"/>
                </a:lnTo>
                <a:lnTo>
                  <a:pt x="0" y="0"/>
                </a:lnTo>
                <a:close/>
              </a:path>
            </a:pathLst>
          </a:custGeom>
          <a:blipFill>
            <a:blip r:embed="rId8"/>
            <a:stretch>
              <a:fillRect/>
            </a:stretch>
          </a:blipFill>
        </p:spPr>
      </p:sp>
      <p:sp>
        <p:nvSpPr>
          <p:cNvPr id="13" name="TextBox 13"/>
          <p:cNvSpPr txBox="1"/>
          <p:nvPr/>
        </p:nvSpPr>
        <p:spPr>
          <a:xfrm>
            <a:off x="321769" y="274530"/>
            <a:ext cx="8295370" cy="844550"/>
          </a:xfrm>
          <a:prstGeom prst="rect">
            <a:avLst/>
          </a:prstGeom>
        </p:spPr>
        <p:txBody>
          <a:bodyPr lIns="0" tIns="0" rIns="0" bIns="0" rtlCol="0" anchor="t">
            <a:spAutoFit/>
          </a:bodyPr>
          <a:lstStyle/>
          <a:p>
            <a:pPr algn="l">
              <a:lnSpc>
                <a:spcPts val="6400"/>
              </a:lnSpc>
            </a:pPr>
            <a:r>
              <a:rPr lang="en-US" sz="5000" b="1">
                <a:solidFill>
                  <a:srgbClr val="1E4541"/>
                </a:solidFill>
                <a:latin typeface="Poppins Bold"/>
                <a:ea typeface="Poppins Bold"/>
                <a:cs typeface="Poppins Bold"/>
                <a:sym typeface="Poppins Bold"/>
              </a:rPr>
              <a:t>Cooperator’s Hub</a:t>
            </a:r>
          </a:p>
        </p:txBody>
      </p:sp>
      <p:sp>
        <p:nvSpPr>
          <p:cNvPr id="14" name="TextBox 14"/>
          <p:cNvSpPr txBox="1"/>
          <p:nvPr/>
        </p:nvSpPr>
        <p:spPr>
          <a:xfrm>
            <a:off x="11340551" y="1867158"/>
            <a:ext cx="6593687" cy="7031652"/>
          </a:xfrm>
          <a:prstGeom prst="rect">
            <a:avLst/>
          </a:prstGeom>
        </p:spPr>
        <p:txBody>
          <a:bodyPr lIns="0" tIns="0" rIns="0" bIns="0" rtlCol="0" anchor="t">
            <a:spAutoFit/>
          </a:bodyPr>
          <a:lstStyle/>
          <a:p>
            <a:pPr algn="l">
              <a:lnSpc>
                <a:spcPts val="3455"/>
              </a:lnSpc>
            </a:pPr>
            <a:r>
              <a:rPr lang="en-US" sz="2699">
                <a:solidFill>
                  <a:srgbClr val="EBE5E8"/>
                </a:solidFill>
                <a:latin typeface="Poppins"/>
                <a:ea typeface="Poppins"/>
                <a:cs typeface="Poppins"/>
                <a:sym typeface="Poppins"/>
              </a:rPr>
              <a:t>Access controlled portion of the Hub.</a:t>
            </a:r>
          </a:p>
          <a:p>
            <a:pPr algn="l">
              <a:lnSpc>
                <a:spcPts val="3455"/>
              </a:lnSpc>
            </a:pPr>
            <a:r>
              <a:rPr lang="en-US" sz="2699">
                <a:solidFill>
                  <a:srgbClr val="EBE5E8"/>
                </a:solidFill>
                <a:latin typeface="Poppins"/>
                <a:ea typeface="Poppins"/>
                <a:cs typeface="Poppins"/>
                <a:sym typeface="Poppins"/>
              </a:rPr>
              <a:t> </a:t>
            </a:r>
          </a:p>
          <a:p>
            <a:pPr algn="l">
              <a:lnSpc>
                <a:spcPts val="3455"/>
              </a:lnSpc>
            </a:pPr>
            <a:r>
              <a:rPr lang="en-US" sz="2699">
                <a:solidFill>
                  <a:srgbClr val="EBE5E8"/>
                </a:solidFill>
                <a:latin typeface="Poppins"/>
                <a:ea typeface="Poppins"/>
                <a:cs typeface="Poppins"/>
                <a:sym typeface="Poppins"/>
              </a:rPr>
              <a:t>USFS NIMO, NMFD Las Vegas District requested mapping assistance. Started with static maps, EDAC creates web map. Needed a way to share restricted information, NMFWRI gets involved. SWCA takes over Hub coordination while NMFWRI manages permissions. Hub transfers back to NMFWRI in August. </a:t>
            </a:r>
          </a:p>
          <a:p>
            <a:pPr algn="l">
              <a:lnSpc>
                <a:spcPts val="3455"/>
              </a:lnSpc>
            </a:pPr>
            <a:endParaRPr lang="en-US" sz="2699">
              <a:solidFill>
                <a:srgbClr val="EBE5E8"/>
              </a:solidFill>
              <a:latin typeface="Poppins"/>
              <a:ea typeface="Poppins"/>
              <a:cs typeface="Poppins"/>
              <a:sym typeface="Poppins"/>
            </a:endParaRPr>
          </a:p>
          <a:p>
            <a:pPr algn="l">
              <a:lnSpc>
                <a:spcPts val="3455"/>
              </a:lnSpc>
            </a:pPr>
            <a:r>
              <a:rPr lang="en-US" sz="2699">
                <a:solidFill>
                  <a:srgbClr val="EBE5E8"/>
                </a:solidFill>
                <a:latin typeface="Poppins"/>
                <a:ea typeface="Poppins"/>
                <a:cs typeface="Poppins"/>
                <a:sym typeface="Poppins"/>
              </a:rPr>
              <a:t>Web maps, photo viewer for post-fire flooding damage, screening tool, Survey123 forms, and more. </a:t>
            </a:r>
          </a:p>
          <a:p>
            <a:pPr marL="0" lvl="0" indent="0" algn="l">
              <a:lnSpc>
                <a:spcPts val="3455"/>
              </a:lnSpc>
              <a:spcBef>
                <a:spcPct val="0"/>
              </a:spcBef>
            </a:pPr>
            <a:endParaRPr lang="en-US" sz="2699">
              <a:solidFill>
                <a:srgbClr val="EBE5E8"/>
              </a:solidFill>
              <a:latin typeface="Poppins"/>
              <a:ea typeface="Poppins"/>
              <a:cs typeface="Poppins"/>
              <a:sym typeface="Poppins"/>
            </a:endParaRPr>
          </a:p>
        </p:txBody>
      </p:sp>
      <p:sp>
        <p:nvSpPr>
          <p:cNvPr id="15" name="Freeform 15"/>
          <p:cNvSpPr/>
          <p:nvPr/>
        </p:nvSpPr>
        <p:spPr>
          <a:xfrm>
            <a:off x="16715556" y="9448845"/>
            <a:ext cx="1394015" cy="613783"/>
          </a:xfrm>
          <a:custGeom>
            <a:avLst/>
            <a:gdLst/>
            <a:ahLst/>
            <a:cxnLst/>
            <a:rect l="l" t="t" r="r" b="b"/>
            <a:pathLst>
              <a:path w="1394015" h="613783">
                <a:moveTo>
                  <a:pt x="0" y="0"/>
                </a:moveTo>
                <a:lnTo>
                  <a:pt x="1394015" y="0"/>
                </a:lnTo>
                <a:lnTo>
                  <a:pt x="1394015" y="613783"/>
                </a:lnTo>
                <a:lnTo>
                  <a:pt x="0" y="613783"/>
                </a:lnTo>
                <a:lnTo>
                  <a:pt x="0" y="0"/>
                </a:lnTo>
                <a:close/>
              </a:path>
            </a:pathLst>
          </a:custGeom>
          <a:blipFill>
            <a:blip r:embed="rId9"/>
            <a:stretch>
              <a:fillRect l="-29161" t="-71912" r="-74158" b="-69367"/>
            </a:stretch>
          </a:blipFill>
          <a:ln cap="sq">
            <a:noFill/>
            <a:prstDash val="solid"/>
            <a:miter/>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079893" y="183687"/>
            <a:ext cx="2010628" cy="1111962"/>
            <a:chOff x="0" y="0"/>
            <a:chExt cx="2680837" cy="1482616"/>
          </a:xfrm>
        </p:grpSpPr>
        <p:sp>
          <p:nvSpPr>
            <p:cNvPr id="3" name="Freeform 3"/>
            <p:cNvSpPr/>
            <p:nvPr/>
          </p:nvSpPr>
          <p:spPr>
            <a:xfrm>
              <a:off x="0" y="13893"/>
              <a:ext cx="1274118" cy="1468724"/>
            </a:xfrm>
            <a:custGeom>
              <a:avLst/>
              <a:gdLst/>
              <a:ahLst/>
              <a:cxnLst/>
              <a:rect l="l" t="t" r="r" b="b"/>
              <a:pathLst>
                <a:path w="1274118" h="1468724">
                  <a:moveTo>
                    <a:pt x="0" y="0"/>
                  </a:moveTo>
                  <a:lnTo>
                    <a:pt x="1274118" y="0"/>
                  </a:lnTo>
                  <a:lnTo>
                    <a:pt x="1274118" y="1468723"/>
                  </a:lnTo>
                  <a:lnTo>
                    <a:pt x="0" y="1468723"/>
                  </a:lnTo>
                  <a:lnTo>
                    <a:pt x="0" y="0"/>
                  </a:lnTo>
                  <a:close/>
                </a:path>
              </a:pathLst>
            </a:custGeom>
            <a:blipFill>
              <a:blip r:embed="rId2"/>
              <a:stretch>
                <a:fillRect/>
              </a:stretch>
            </a:blipFill>
          </p:spPr>
        </p:sp>
        <p:sp>
          <p:nvSpPr>
            <p:cNvPr id="4" name="Freeform 4"/>
            <p:cNvSpPr/>
            <p:nvPr/>
          </p:nvSpPr>
          <p:spPr>
            <a:xfrm>
              <a:off x="1470942" y="0"/>
              <a:ext cx="1209895" cy="1442994"/>
            </a:xfrm>
            <a:custGeom>
              <a:avLst/>
              <a:gdLst/>
              <a:ahLst/>
              <a:cxnLst/>
              <a:rect l="l" t="t" r="r" b="b"/>
              <a:pathLst>
                <a:path w="1209895" h="1442994">
                  <a:moveTo>
                    <a:pt x="0" y="0"/>
                  </a:moveTo>
                  <a:lnTo>
                    <a:pt x="1209895" y="0"/>
                  </a:lnTo>
                  <a:lnTo>
                    <a:pt x="1209895" y="1442994"/>
                  </a:lnTo>
                  <a:lnTo>
                    <a:pt x="0" y="1442994"/>
                  </a:lnTo>
                  <a:lnTo>
                    <a:pt x="0" y="0"/>
                  </a:lnTo>
                  <a:close/>
                </a:path>
              </a:pathLst>
            </a:custGeom>
            <a:blipFill>
              <a:blip r:embed="rId3"/>
              <a:stretch>
                <a:fillRect/>
              </a:stretch>
            </a:blipFill>
          </p:spPr>
        </p:sp>
      </p:grpSp>
      <p:grpSp>
        <p:nvGrpSpPr>
          <p:cNvPr id="5" name="Group 5"/>
          <p:cNvGrpSpPr/>
          <p:nvPr/>
        </p:nvGrpSpPr>
        <p:grpSpPr>
          <a:xfrm>
            <a:off x="0" y="1465745"/>
            <a:ext cx="18288000" cy="8821255"/>
            <a:chOff x="0" y="0"/>
            <a:chExt cx="4290446" cy="2069506"/>
          </a:xfrm>
        </p:grpSpPr>
        <p:sp>
          <p:nvSpPr>
            <p:cNvPr id="6" name="Freeform 6"/>
            <p:cNvSpPr/>
            <p:nvPr/>
          </p:nvSpPr>
          <p:spPr>
            <a:xfrm>
              <a:off x="0" y="0"/>
              <a:ext cx="4290446" cy="2069506"/>
            </a:xfrm>
            <a:custGeom>
              <a:avLst/>
              <a:gdLst/>
              <a:ahLst/>
              <a:cxnLst/>
              <a:rect l="l" t="t" r="r" b="b"/>
              <a:pathLst>
                <a:path w="4290446" h="2069506">
                  <a:moveTo>
                    <a:pt x="0" y="0"/>
                  </a:moveTo>
                  <a:lnTo>
                    <a:pt x="4290446" y="0"/>
                  </a:lnTo>
                  <a:lnTo>
                    <a:pt x="4290446" y="2069506"/>
                  </a:lnTo>
                  <a:lnTo>
                    <a:pt x="0" y="2069506"/>
                  </a:lnTo>
                  <a:close/>
                </a:path>
              </a:pathLst>
            </a:custGeom>
            <a:solidFill>
              <a:srgbClr val="1E4541"/>
            </a:solidFill>
          </p:spPr>
        </p:sp>
        <p:sp>
          <p:nvSpPr>
            <p:cNvPr id="7" name="TextBox 7"/>
            <p:cNvSpPr txBox="1"/>
            <p:nvPr/>
          </p:nvSpPr>
          <p:spPr>
            <a:xfrm>
              <a:off x="0" y="-38100"/>
              <a:ext cx="4290446" cy="2107606"/>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8426989" y="1687318"/>
            <a:ext cx="9974892" cy="6508486"/>
          </a:xfrm>
          <a:custGeom>
            <a:avLst/>
            <a:gdLst/>
            <a:ahLst/>
            <a:cxnLst/>
            <a:rect l="l" t="t" r="r" b="b"/>
            <a:pathLst>
              <a:path w="9974892" h="6508486">
                <a:moveTo>
                  <a:pt x="0" y="0"/>
                </a:moveTo>
                <a:lnTo>
                  <a:pt x="9974892" y="0"/>
                </a:lnTo>
                <a:lnTo>
                  <a:pt x="9974892" y="6508487"/>
                </a:lnTo>
                <a:lnTo>
                  <a:pt x="0" y="6508487"/>
                </a:lnTo>
                <a:lnTo>
                  <a:pt x="0" y="0"/>
                </a:lnTo>
                <a:close/>
              </a:path>
            </a:pathLst>
          </a:custGeom>
          <a:blipFill>
            <a:blip r:embed="rId4"/>
            <a:stretch>
              <a:fillRect l="-951" t="-1352" r="-797" b="-1568"/>
            </a:stretch>
          </a:blipFill>
        </p:spPr>
      </p:sp>
      <p:sp>
        <p:nvSpPr>
          <p:cNvPr id="9" name="Freeform 9"/>
          <p:cNvSpPr/>
          <p:nvPr/>
        </p:nvSpPr>
        <p:spPr>
          <a:xfrm>
            <a:off x="4701793" y="5294131"/>
            <a:ext cx="6474527" cy="3901212"/>
          </a:xfrm>
          <a:custGeom>
            <a:avLst/>
            <a:gdLst/>
            <a:ahLst/>
            <a:cxnLst/>
            <a:rect l="l" t="t" r="r" b="b"/>
            <a:pathLst>
              <a:path w="6474527" h="3901212">
                <a:moveTo>
                  <a:pt x="0" y="0"/>
                </a:moveTo>
                <a:lnTo>
                  <a:pt x="6474527" y="0"/>
                </a:lnTo>
                <a:lnTo>
                  <a:pt x="6474527" y="3901212"/>
                </a:lnTo>
                <a:lnTo>
                  <a:pt x="0" y="3901212"/>
                </a:lnTo>
                <a:lnTo>
                  <a:pt x="0" y="0"/>
                </a:lnTo>
                <a:close/>
              </a:path>
            </a:pathLst>
          </a:custGeom>
          <a:blipFill>
            <a:blip r:embed="rId5"/>
            <a:stretch>
              <a:fillRect/>
            </a:stretch>
          </a:blipFill>
        </p:spPr>
      </p:sp>
      <p:sp>
        <p:nvSpPr>
          <p:cNvPr id="10" name="Freeform 10"/>
          <p:cNvSpPr/>
          <p:nvPr/>
        </p:nvSpPr>
        <p:spPr>
          <a:xfrm>
            <a:off x="321769" y="5325307"/>
            <a:ext cx="3932993" cy="3932993"/>
          </a:xfrm>
          <a:custGeom>
            <a:avLst/>
            <a:gdLst/>
            <a:ahLst/>
            <a:cxnLst/>
            <a:rect l="l" t="t" r="r" b="b"/>
            <a:pathLst>
              <a:path w="3932993" h="3932993">
                <a:moveTo>
                  <a:pt x="0" y="0"/>
                </a:moveTo>
                <a:lnTo>
                  <a:pt x="3932994" y="0"/>
                </a:lnTo>
                <a:lnTo>
                  <a:pt x="3932994" y="3932994"/>
                </a:lnTo>
                <a:lnTo>
                  <a:pt x="0" y="3932994"/>
                </a:lnTo>
                <a:lnTo>
                  <a:pt x="0" y="0"/>
                </a:lnTo>
                <a:close/>
              </a:path>
            </a:pathLst>
          </a:custGeom>
          <a:blipFill>
            <a:blip r:embed="rId6"/>
            <a:stretch>
              <a:fillRect/>
            </a:stretch>
          </a:blipFill>
        </p:spPr>
        <p:txBody>
          <a:bodyPr/>
          <a:lstStyle/>
          <a:p>
            <a:endParaRPr lang="en-US" dirty="0"/>
          </a:p>
        </p:txBody>
      </p:sp>
      <p:grpSp>
        <p:nvGrpSpPr>
          <p:cNvPr id="11" name="Group 11"/>
          <p:cNvGrpSpPr/>
          <p:nvPr/>
        </p:nvGrpSpPr>
        <p:grpSpPr>
          <a:xfrm>
            <a:off x="11176320" y="8138459"/>
            <a:ext cx="6663041" cy="1986950"/>
            <a:chOff x="0" y="0"/>
            <a:chExt cx="8884055" cy="2649266"/>
          </a:xfrm>
        </p:grpSpPr>
        <p:grpSp>
          <p:nvGrpSpPr>
            <p:cNvPr id="12" name="Group 12"/>
            <p:cNvGrpSpPr/>
            <p:nvPr/>
          </p:nvGrpSpPr>
          <p:grpSpPr>
            <a:xfrm>
              <a:off x="0" y="0"/>
              <a:ext cx="8884055" cy="2649266"/>
              <a:chOff x="0" y="0"/>
              <a:chExt cx="1563179" cy="466147"/>
            </a:xfrm>
          </p:grpSpPr>
          <p:sp>
            <p:nvSpPr>
              <p:cNvPr id="13" name="Freeform 13"/>
              <p:cNvSpPr/>
              <p:nvPr/>
            </p:nvSpPr>
            <p:spPr>
              <a:xfrm>
                <a:off x="0" y="0"/>
                <a:ext cx="1563179" cy="466147"/>
              </a:xfrm>
              <a:custGeom>
                <a:avLst/>
                <a:gdLst/>
                <a:ahLst/>
                <a:cxnLst/>
                <a:rect l="l" t="t" r="r" b="b"/>
                <a:pathLst>
                  <a:path w="1563179" h="466147">
                    <a:moveTo>
                      <a:pt x="17429" y="0"/>
                    </a:moveTo>
                    <a:lnTo>
                      <a:pt x="1545750" y="0"/>
                    </a:lnTo>
                    <a:cubicBezTo>
                      <a:pt x="1550373" y="0"/>
                      <a:pt x="1554806" y="1836"/>
                      <a:pt x="1558074" y="5105"/>
                    </a:cubicBezTo>
                    <a:cubicBezTo>
                      <a:pt x="1561343" y="8373"/>
                      <a:pt x="1563179" y="12806"/>
                      <a:pt x="1563179" y="17429"/>
                    </a:cubicBezTo>
                    <a:lnTo>
                      <a:pt x="1563179" y="448718"/>
                    </a:lnTo>
                    <a:cubicBezTo>
                      <a:pt x="1563179" y="458344"/>
                      <a:pt x="1555376" y="466147"/>
                      <a:pt x="1545750" y="466147"/>
                    </a:cubicBezTo>
                    <a:lnTo>
                      <a:pt x="17429" y="466147"/>
                    </a:lnTo>
                    <a:cubicBezTo>
                      <a:pt x="7803" y="466147"/>
                      <a:pt x="0" y="458344"/>
                      <a:pt x="0" y="448718"/>
                    </a:cubicBezTo>
                    <a:lnTo>
                      <a:pt x="0" y="17429"/>
                    </a:lnTo>
                    <a:cubicBezTo>
                      <a:pt x="0" y="7803"/>
                      <a:pt x="7803" y="0"/>
                      <a:pt x="17429" y="0"/>
                    </a:cubicBezTo>
                    <a:close/>
                  </a:path>
                </a:pathLst>
              </a:custGeom>
              <a:solidFill>
                <a:srgbClr val="FFFFFF"/>
              </a:solidFill>
            </p:spPr>
          </p:sp>
          <p:sp>
            <p:nvSpPr>
              <p:cNvPr id="14" name="TextBox 14"/>
              <p:cNvSpPr txBox="1"/>
              <p:nvPr/>
            </p:nvSpPr>
            <p:spPr>
              <a:xfrm>
                <a:off x="0" y="-38100"/>
                <a:ext cx="1563179" cy="504247"/>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219090" y="173361"/>
              <a:ext cx="2777674" cy="2302545"/>
            </a:xfrm>
            <a:custGeom>
              <a:avLst/>
              <a:gdLst/>
              <a:ahLst/>
              <a:cxnLst/>
              <a:rect l="l" t="t" r="r" b="b"/>
              <a:pathLst>
                <a:path w="2777674" h="2302545">
                  <a:moveTo>
                    <a:pt x="0" y="0"/>
                  </a:moveTo>
                  <a:lnTo>
                    <a:pt x="2777673" y="0"/>
                  </a:lnTo>
                  <a:lnTo>
                    <a:pt x="2777673" y="2302545"/>
                  </a:lnTo>
                  <a:lnTo>
                    <a:pt x="0" y="2302545"/>
                  </a:lnTo>
                  <a:lnTo>
                    <a:pt x="0" y="0"/>
                  </a:lnTo>
                  <a:close/>
                </a:path>
              </a:pathLst>
            </a:custGeom>
            <a:blipFill>
              <a:blip r:embed="rId7"/>
              <a:stretch>
                <a:fillRect/>
              </a:stretch>
            </a:blipFill>
          </p:spPr>
        </p:sp>
        <p:sp>
          <p:nvSpPr>
            <p:cNvPr id="16" name="Freeform 16"/>
            <p:cNvSpPr/>
            <p:nvPr/>
          </p:nvSpPr>
          <p:spPr>
            <a:xfrm>
              <a:off x="5408177" y="290764"/>
              <a:ext cx="3322252" cy="2006379"/>
            </a:xfrm>
            <a:custGeom>
              <a:avLst/>
              <a:gdLst/>
              <a:ahLst/>
              <a:cxnLst/>
              <a:rect l="l" t="t" r="r" b="b"/>
              <a:pathLst>
                <a:path w="3322252" h="2006379">
                  <a:moveTo>
                    <a:pt x="0" y="0"/>
                  </a:moveTo>
                  <a:lnTo>
                    <a:pt x="3322252" y="0"/>
                  </a:lnTo>
                  <a:lnTo>
                    <a:pt x="3322252" y="2006380"/>
                  </a:lnTo>
                  <a:lnTo>
                    <a:pt x="0" y="2006380"/>
                  </a:lnTo>
                  <a:lnTo>
                    <a:pt x="0" y="0"/>
                  </a:lnTo>
                  <a:close/>
                </a:path>
              </a:pathLst>
            </a:custGeom>
            <a:blipFill>
              <a:blip r:embed="rId8"/>
              <a:stretch>
                <a:fillRect/>
              </a:stretch>
            </a:blipFill>
          </p:spPr>
        </p:sp>
        <p:sp>
          <p:nvSpPr>
            <p:cNvPr id="17" name="Freeform 17"/>
            <p:cNvSpPr/>
            <p:nvPr/>
          </p:nvSpPr>
          <p:spPr>
            <a:xfrm>
              <a:off x="2996763" y="76379"/>
              <a:ext cx="2206205" cy="2435150"/>
            </a:xfrm>
            <a:custGeom>
              <a:avLst/>
              <a:gdLst/>
              <a:ahLst/>
              <a:cxnLst/>
              <a:rect l="l" t="t" r="r" b="b"/>
              <a:pathLst>
                <a:path w="2206205" h="2435150">
                  <a:moveTo>
                    <a:pt x="0" y="0"/>
                  </a:moveTo>
                  <a:lnTo>
                    <a:pt x="2206205" y="0"/>
                  </a:lnTo>
                  <a:lnTo>
                    <a:pt x="2206205" y="2435150"/>
                  </a:lnTo>
                  <a:lnTo>
                    <a:pt x="0" y="2435150"/>
                  </a:lnTo>
                  <a:lnTo>
                    <a:pt x="0" y="0"/>
                  </a:lnTo>
                  <a:close/>
                </a:path>
              </a:pathLst>
            </a:custGeom>
            <a:blipFill>
              <a:blip r:embed="rId9"/>
              <a:stretch>
                <a:fillRect l="-26443" t="-9707" r="-25729" b="-23890"/>
              </a:stretch>
            </a:blipFill>
          </p:spPr>
        </p:sp>
      </p:grpSp>
      <p:sp>
        <p:nvSpPr>
          <p:cNvPr id="18" name="Freeform 18"/>
          <p:cNvSpPr/>
          <p:nvPr/>
        </p:nvSpPr>
        <p:spPr>
          <a:xfrm>
            <a:off x="2984946" y="7244737"/>
            <a:ext cx="3719439" cy="2699427"/>
          </a:xfrm>
          <a:custGeom>
            <a:avLst/>
            <a:gdLst/>
            <a:ahLst/>
            <a:cxnLst/>
            <a:rect l="l" t="t" r="r" b="b"/>
            <a:pathLst>
              <a:path w="3719439" h="2699427">
                <a:moveTo>
                  <a:pt x="0" y="0"/>
                </a:moveTo>
                <a:lnTo>
                  <a:pt x="3719440" y="0"/>
                </a:lnTo>
                <a:lnTo>
                  <a:pt x="3719440" y="2699427"/>
                </a:lnTo>
                <a:lnTo>
                  <a:pt x="0" y="2699427"/>
                </a:lnTo>
                <a:lnTo>
                  <a:pt x="0" y="0"/>
                </a:lnTo>
                <a:close/>
              </a:path>
            </a:pathLst>
          </a:custGeom>
          <a:blipFill>
            <a:blip r:embed="rId10"/>
            <a:stretch>
              <a:fillRect/>
            </a:stretch>
          </a:blipFill>
          <a:ln cap="sq">
            <a:noFill/>
            <a:prstDash val="solid"/>
            <a:miter/>
          </a:ln>
        </p:spPr>
      </p:sp>
      <p:sp>
        <p:nvSpPr>
          <p:cNvPr id="19" name="TextBox 19"/>
          <p:cNvSpPr txBox="1"/>
          <p:nvPr/>
        </p:nvSpPr>
        <p:spPr>
          <a:xfrm>
            <a:off x="321769" y="274530"/>
            <a:ext cx="8295370" cy="844550"/>
          </a:xfrm>
          <a:prstGeom prst="rect">
            <a:avLst/>
          </a:prstGeom>
        </p:spPr>
        <p:txBody>
          <a:bodyPr lIns="0" tIns="0" rIns="0" bIns="0" rtlCol="0" anchor="t">
            <a:spAutoFit/>
          </a:bodyPr>
          <a:lstStyle/>
          <a:p>
            <a:pPr algn="l">
              <a:lnSpc>
                <a:spcPts val="6400"/>
              </a:lnSpc>
            </a:pPr>
            <a:r>
              <a:rPr lang="en-US" sz="5000" b="1">
                <a:solidFill>
                  <a:srgbClr val="1E4541"/>
                </a:solidFill>
                <a:latin typeface="Poppins Bold"/>
                <a:ea typeface="Poppins Bold"/>
                <a:cs typeface="Poppins Bold"/>
                <a:sym typeface="Poppins Bold"/>
              </a:rPr>
              <a:t>Public Hub</a:t>
            </a:r>
          </a:p>
        </p:txBody>
      </p:sp>
      <p:sp>
        <p:nvSpPr>
          <p:cNvPr id="20" name="TextBox 20"/>
          <p:cNvSpPr txBox="1"/>
          <p:nvPr/>
        </p:nvSpPr>
        <p:spPr>
          <a:xfrm>
            <a:off x="321769" y="1738918"/>
            <a:ext cx="7831631" cy="3575402"/>
          </a:xfrm>
          <a:prstGeom prst="rect">
            <a:avLst/>
          </a:prstGeom>
        </p:spPr>
        <p:txBody>
          <a:bodyPr wrap="square" lIns="0" tIns="0" rIns="0" bIns="0" rtlCol="0" anchor="t">
            <a:spAutoFit/>
          </a:bodyPr>
          <a:lstStyle/>
          <a:p>
            <a:pPr>
              <a:lnSpc>
                <a:spcPts val="3455"/>
              </a:lnSpc>
            </a:pPr>
            <a:r>
              <a:rPr lang="en-US" sz="2650" dirty="0">
                <a:solidFill>
                  <a:srgbClr val="EBE5E8"/>
                </a:solidFill>
                <a:latin typeface="Poppins"/>
                <a:ea typeface="Poppins"/>
                <a:cs typeface="Poppins"/>
                <a:sym typeface="Poppins"/>
              </a:rPr>
              <a:t>The community portion of the Hub site provides information on community events,  emergency alerts, the FEMA Claims Office, Recover NM newsletter, printable maps, hosted information for the Mora-San Miguel Long Term Recovery Group and Neighbors Helping Neighbors, and much more.</a:t>
            </a:r>
          </a:p>
          <a:p>
            <a:pPr marL="0" lvl="0" indent="0" algn="l">
              <a:lnSpc>
                <a:spcPts val="3455"/>
              </a:lnSpc>
              <a:spcBef>
                <a:spcPct val="0"/>
              </a:spcBef>
            </a:pPr>
            <a:endParaRPr lang="en-US" sz="2699" dirty="0">
              <a:solidFill>
                <a:srgbClr val="EBE5E8"/>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991574">
                <a:moveTo>
                  <a:pt x="0" y="0"/>
                </a:moveTo>
                <a:lnTo>
                  <a:pt x="18288000" y="0"/>
                </a:lnTo>
                <a:lnTo>
                  <a:pt x="18288000" y="10991574"/>
                </a:lnTo>
                <a:lnTo>
                  <a:pt x="0" y="10991574"/>
                </a:lnTo>
                <a:lnTo>
                  <a:pt x="0" y="0"/>
                </a:lnTo>
                <a:close/>
              </a:path>
            </a:pathLst>
          </a:custGeom>
          <a:blipFill>
            <a:blip r:embed="rId2"/>
            <a:stretch>
              <a:fillRect t="-6849" r="-7566" b="-1"/>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921</Words>
  <Application>Microsoft Office PowerPoint</Application>
  <PresentationFormat>Custom</PresentationFormat>
  <Paragraphs>118</Paragraphs>
  <Slides>27</Slides>
  <Notes>1</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ArcGIS HUB as a community Support Tool for Post Fire and Flood Events</dc:title>
  <cp:lastModifiedBy>Heusinkveld, Dana</cp:lastModifiedBy>
  <cp:revision>22</cp:revision>
  <dcterms:created xsi:type="dcterms:W3CDTF">2006-08-16T00:00:00Z</dcterms:created>
  <dcterms:modified xsi:type="dcterms:W3CDTF">2024-10-09T23:41:38Z</dcterms:modified>
  <dc:identifier>DAGSiOK1AlE</dc:identifier>
</cp:coreProperties>
</file>