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60" r:id="rId2"/>
    <p:sldId id="261" r:id="rId3"/>
    <p:sldId id="256" r:id="rId4"/>
    <p:sldId id="262" r:id="rId5"/>
    <p:sldId id="263" r:id="rId6"/>
    <p:sldId id="259" r:id="rId7"/>
    <p:sldId id="257" r:id="rId8"/>
    <p:sldId id="264" r:id="rId9"/>
    <p:sldId id="288" r:id="rId10"/>
    <p:sldId id="289" r:id="rId11"/>
    <p:sldId id="265" r:id="rId12"/>
    <p:sldId id="266" r:id="rId13"/>
    <p:sldId id="267" r:id="rId14"/>
    <p:sldId id="277" r:id="rId15"/>
    <p:sldId id="291" r:id="rId16"/>
    <p:sldId id="276" r:id="rId17"/>
    <p:sldId id="268" r:id="rId18"/>
    <p:sldId id="269" r:id="rId19"/>
    <p:sldId id="270" r:id="rId20"/>
    <p:sldId id="271" r:id="rId21"/>
    <p:sldId id="274" r:id="rId22"/>
    <p:sldId id="275" r:id="rId23"/>
    <p:sldId id="272" r:id="rId24"/>
    <p:sldId id="273" r:id="rId25"/>
    <p:sldId id="278" r:id="rId26"/>
    <p:sldId id="279" r:id="rId27"/>
    <p:sldId id="280" r:id="rId28"/>
    <p:sldId id="283" r:id="rId29"/>
    <p:sldId id="287" r:id="rId30"/>
    <p:sldId id="290" r:id="rId31"/>
    <p:sldId id="281" r:id="rId32"/>
    <p:sldId id="282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4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C5675-DAB5-403E-85B4-3E3B8842138F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2D74F-3F85-4244-BB72-0810DF0BB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9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01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9D75282-B85D-4D4B-A781-CD05DBA9123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1038C-B8EC-4BB3-92E7-9CEEA1B8A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03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87A815-A989-49A4-84E5-F24AC5F8F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9" y="0"/>
            <a:ext cx="1026606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6F349F-F733-4185-B774-06CA41499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5142484"/>
            <a:ext cx="5937504" cy="122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krqe.com/wp-content/uploads/sites/12/2024/05/BonitoLake.jpg?w=1920&amp;h=1080&amp;crop=1">
            <a:extLst>
              <a:ext uri="{FF2B5EF4-FFF2-40B4-BE49-F238E27FC236}">
                <a16:creationId xmlns:a16="http://schemas.microsoft.com/office/drawing/2014/main" id="{486C4ADC-6CA2-4C41-9964-4C8F10D50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A2BF2-7ACC-4B72-AD00-0D0D4EEAC091}"/>
              </a:ext>
            </a:extLst>
          </p:cNvPr>
          <p:cNvSpPr txBox="1"/>
          <p:nvPr/>
        </p:nvSpPr>
        <p:spPr>
          <a:xfrm>
            <a:off x="1109472" y="942848"/>
            <a:ext cx="87538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Bonito Lake reopening for fishing after over a decade of post-fire cleanup…</a:t>
            </a:r>
          </a:p>
          <a:p>
            <a:endParaRPr lang="en-US" sz="3600" b="1" dirty="0"/>
          </a:p>
          <a:p>
            <a:r>
              <a:rPr lang="en-US" sz="3600" b="1" dirty="0"/>
              <a:t>Just kidding</a:t>
            </a:r>
          </a:p>
          <a:p>
            <a:endParaRPr lang="en-US" sz="3600" b="1" dirty="0"/>
          </a:p>
          <a:p>
            <a:r>
              <a:rPr lang="en-US" sz="3600" b="1" dirty="0"/>
              <a:t>$1.5 Million in Emergency Watershed Protection funds to protect the lake</a:t>
            </a:r>
          </a:p>
          <a:p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3AFBFC-FDEB-437A-9EEB-BC5573CC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1" y="0"/>
            <a:ext cx="68675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84E99-9F9D-42FB-8049-6D1DD3AB6C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3825" y="452438"/>
            <a:ext cx="9404350" cy="2169616"/>
          </a:xfrm>
        </p:spPr>
        <p:txBody>
          <a:bodyPr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South Fork &amp; </a:t>
            </a:r>
            <a:br>
              <a:rPr lang="en-US" sz="6600" b="1" dirty="0">
                <a:solidFill>
                  <a:schemeClr val="bg1"/>
                </a:solidFill>
              </a:rPr>
            </a:br>
            <a:r>
              <a:rPr lang="en-US" sz="6600" b="1" dirty="0">
                <a:solidFill>
                  <a:schemeClr val="bg1"/>
                </a:solidFill>
              </a:rPr>
              <a:t>Salt Fires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904BC-95EC-4101-B9B7-91B5E08DAE3A}"/>
              </a:ext>
            </a:extLst>
          </p:cNvPr>
          <p:cNvSpPr txBox="1"/>
          <p:nvPr/>
        </p:nvSpPr>
        <p:spPr>
          <a:xfrm>
            <a:off x="4124960" y="3226816"/>
            <a:ext cx="3942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June 17, 2024</a:t>
            </a:r>
          </a:p>
        </p:txBody>
      </p:sp>
    </p:spTree>
    <p:extLst>
      <p:ext uri="{BB962C8B-B14F-4D97-AF65-F5344CB8AC3E}">
        <p14:creationId xmlns:p14="http://schemas.microsoft.com/office/powerpoint/2010/main" val="41651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BAAB6B-E582-430C-991B-74D1C9868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28" y="826686"/>
            <a:ext cx="7806944" cy="520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C8F22-E33F-477A-B1A9-DE5ADE60A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306371"/>
            <a:ext cx="8274304" cy="5529994"/>
          </a:xfrm>
          <a:prstGeom prst="rect">
            <a:avLst/>
          </a:prstGeom>
        </p:spPr>
      </p:pic>
      <p:pic>
        <p:nvPicPr>
          <p:cNvPr id="4" name="Picture 4" descr="No photo description available.">
            <a:extLst>
              <a:ext uri="{FF2B5EF4-FFF2-40B4-BE49-F238E27FC236}">
                <a16:creationId xmlns:a16="http://schemas.microsoft.com/office/drawing/2014/main" id="{8F26D34A-3DBB-49E0-9FC3-93697588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98" y="2759456"/>
            <a:ext cx="5562437" cy="371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42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79892-C15A-4C24-B8D4-68874A163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08" y="300251"/>
            <a:ext cx="9525784" cy="62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6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208CD-EC6F-4BAE-BD80-B69D51A47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7" y="0"/>
            <a:ext cx="11822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7EAE7-6CC1-4A45-BA47-EBA76DC46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1" y="0"/>
            <a:ext cx="10289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D8ADFE-6C20-4063-BA6F-AD2A3C850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7" y="0"/>
            <a:ext cx="1031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0D6BA-7818-4D67-A591-0879ED5B4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" y="685292"/>
            <a:ext cx="5486400" cy="3666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96A128-29AD-43EB-9F86-317720D60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05" y="2060449"/>
            <a:ext cx="6231116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79F425-19F8-42DF-A91D-AFB3F2C41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8" y="598678"/>
            <a:ext cx="5486400" cy="3579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760ABD-27CD-4E85-BF0D-7840D2747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417576"/>
            <a:ext cx="4133088" cy="6022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0701C0-A3A7-47E8-86E0-40E727886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1" y="3603244"/>
            <a:ext cx="3657600" cy="21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1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0FDF9-ADEF-40B9-B486-666DD2F3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543309"/>
            <a:ext cx="5396992" cy="3606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11EC1-A370-412A-9569-F08697A21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20" y="2346804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677C5-6722-4A70-A6EA-1ECCA04D4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7C264E-9254-49D8-8D46-EAADCAFA4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92908-E3B2-4435-9D86-F39C15E09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50" y="1195959"/>
            <a:ext cx="7939701" cy="44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2384A-40C7-4CEB-B02F-334BF554A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" y="154686"/>
            <a:ext cx="5486400" cy="308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1AF2E-C646-4891-A4FA-54B29059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90068"/>
            <a:ext cx="5486400" cy="609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67843-4826-4FEC-AA04-018FA1A65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6" y="2873248"/>
            <a:ext cx="5664227" cy="38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2FFCEB-F4D6-491F-AEAE-6296AD98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" y="1256770"/>
            <a:ext cx="3032760" cy="4929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FBCD8D-6AF5-4B10-9BA9-ECDA68A66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30" y="3380232"/>
            <a:ext cx="6705600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C5E5C-8DFE-4F36-AE63-55131B66F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82" y="239776"/>
            <a:ext cx="6963664" cy="34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2018D-AB00-4CB9-806F-CD066B6B0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51" y="1699746"/>
            <a:ext cx="6572901" cy="4929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124EBB-8813-420E-854F-28A934EC7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8" y="228578"/>
            <a:ext cx="6275963" cy="41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AD2BB-7DC5-4A2C-AA36-6B017B73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536" y="452718"/>
            <a:ext cx="7928929" cy="855890"/>
          </a:xfrm>
        </p:spPr>
        <p:txBody>
          <a:bodyPr/>
          <a:lstStyle/>
          <a:p>
            <a:pPr algn="ctr"/>
            <a:r>
              <a:rPr lang="en-US" b="1" dirty="0"/>
              <a:t>Ruidoso Area Summer of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483DB-04BA-4E84-97CC-C124476A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609344"/>
            <a:ext cx="9491536" cy="4639055"/>
          </a:xfrm>
        </p:spPr>
        <p:txBody>
          <a:bodyPr>
            <a:normAutofit/>
          </a:bodyPr>
          <a:lstStyle/>
          <a:p>
            <a:r>
              <a:rPr lang="en-US" sz="2800" b="1" dirty="0"/>
              <a:t>Blue 2 Fire – </a:t>
            </a:r>
            <a:r>
              <a:rPr lang="en-US" sz="2800" b="1" dirty="0">
                <a:solidFill>
                  <a:srgbClr val="FFFF00"/>
                </a:solidFill>
              </a:rPr>
              <a:t>7,532 Acres</a:t>
            </a:r>
          </a:p>
          <a:p>
            <a:r>
              <a:rPr lang="en-US" sz="2800" b="1" dirty="0"/>
              <a:t>South Fork Fire – </a:t>
            </a:r>
            <a:r>
              <a:rPr lang="en-US" sz="2800" b="1" dirty="0">
                <a:solidFill>
                  <a:srgbClr val="FFFF00"/>
                </a:solidFill>
              </a:rPr>
              <a:t>17,569 Acres</a:t>
            </a:r>
          </a:p>
          <a:p>
            <a:r>
              <a:rPr lang="en-US" sz="2800" b="1" dirty="0"/>
              <a:t>Salt Fire – </a:t>
            </a:r>
            <a:r>
              <a:rPr lang="en-US" sz="2800" b="1" dirty="0">
                <a:solidFill>
                  <a:srgbClr val="FFFF00"/>
                </a:solidFill>
              </a:rPr>
              <a:t>7,071 Acres</a:t>
            </a:r>
          </a:p>
          <a:p>
            <a:r>
              <a:rPr lang="en-US" sz="2800" b="1" dirty="0"/>
              <a:t>Combined Fire Acreage in Ruidoso Area – </a:t>
            </a:r>
            <a:r>
              <a:rPr lang="en-US" sz="2800" b="1" dirty="0">
                <a:solidFill>
                  <a:srgbClr val="FFFF00"/>
                </a:solidFill>
              </a:rPr>
              <a:t>32,172</a:t>
            </a:r>
          </a:p>
          <a:p>
            <a:r>
              <a:rPr lang="en-US" sz="2800" b="1" dirty="0"/>
              <a:t>Containment Date: July 15, 2024</a:t>
            </a:r>
          </a:p>
          <a:p>
            <a:r>
              <a:rPr lang="en-US" sz="2800" b="1" dirty="0"/>
              <a:t>South Fork Fire: </a:t>
            </a:r>
          </a:p>
          <a:p>
            <a:pPr lvl="1"/>
            <a:r>
              <a:rPr lang="en-US" sz="2600" b="1" dirty="0"/>
              <a:t>1391 Structures Destroyed including 973 Homes</a:t>
            </a:r>
          </a:p>
          <a:p>
            <a:pPr lvl="1"/>
            <a:r>
              <a:rPr lang="en-US" sz="2600" b="1" dirty="0"/>
              <a:t>197 Structures Damaged</a:t>
            </a:r>
          </a:p>
          <a:p>
            <a:pPr lvl="1"/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0175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D99E02-173A-4A15-B06E-4645822B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9" y="452718"/>
            <a:ext cx="9404723" cy="1400530"/>
          </a:xfrm>
        </p:spPr>
        <p:txBody>
          <a:bodyPr/>
          <a:lstStyle/>
          <a:p>
            <a:pPr algn="ctr"/>
            <a:r>
              <a:rPr lang="en-US" sz="6600" b="1" dirty="0"/>
              <a:t>Unexpected Impacts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B36DF-8C06-4095-82AE-685DD6FA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Ruidoso Downs Race Track moved race meet to Albuquerque</a:t>
            </a:r>
          </a:p>
          <a:p>
            <a:r>
              <a:rPr lang="en-US" sz="2800" b="1" dirty="0"/>
              <a:t>Midtown Merchants report sales down 80-90%</a:t>
            </a:r>
          </a:p>
          <a:p>
            <a:r>
              <a:rPr lang="en-US" sz="2800" b="1" dirty="0"/>
              <a:t>Loss in gross receipts taxes</a:t>
            </a:r>
          </a:p>
          <a:p>
            <a:r>
              <a:rPr lang="en-US" sz="2800" b="1" dirty="0"/>
              <a:t>Budget impacts due to loss of tax base</a:t>
            </a:r>
          </a:p>
          <a:p>
            <a:r>
              <a:rPr lang="en-US" sz="2800" b="1" dirty="0"/>
              <a:t>Start of school delayed with new flood potential protocols in place</a:t>
            </a:r>
          </a:p>
          <a:p>
            <a:r>
              <a:rPr lang="en-US" sz="2800" b="1" dirty="0"/>
              <a:t>Emotional and Financial Stress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3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y be an image of map and text">
            <a:extLst>
              <a:ext uri="{FF2B5EF4-FFF2-40B4-BE49-F238E27FC236}">
                <a16:creationId xmlns:a16="http://schemas.microsoft.com/office/drawing/2014/main" id="{EB1E5296-C852-40DA-921E-A828674F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25"/>
            <a:ext cx="1219200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9A863-891D-4EA2-B6D4-A59FE7F72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7" y="0"/>
            <a:ext cx="934734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8F9A7-94D9-4128-97C9-DBEEB83231EA}"/>
              </a:ext>
            </a:extLst>
          </p:cNvPr>
          <p:cNvSpPr txBox="1"/>
          <p:nvPr/>
        </p:nvSpPr>
        <p:spPr>
          <a:xfrm>
            <a:off x="3631184" y="0"/>
            <a:ext cx="492963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7200" b="1" dirty="0">
                <a:solidFill>
                  <a:srgbClr val="002060"/>
                </a:solidFill>
              </a:rPr>
              <a:t>BLUE 2 FIRE</a:t>
            </a:r>
          </a:p>
        </p:txBody>
      </p:sp>
    </p:spTree>
    <p:extLst>
      <p:ext uri="{BB962C8B-B14F-4D97-AF65-F5344CB8AC3E}">
        <p14:creationId xmlns:p14="http://schemas.microsoft.com/office/powerpoint/2010/main" val="4035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48" y="315798"/>
            <a:ext cx="10659504" cy="62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E57384-A26F-445E-9D28-2AF5BE5A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0"/>
            <a:ext cx="4389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9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0A2A5-E61A-4C46-B1C5-9F9078E3C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wildland&#10;&#10;Description automatically generated">
            <a:extLst>
              <a:ext uri="{FF2B5EF4-FFF2-40B4-BE49-F238E27FC236}">
                <a16:creationId xmlns:a16="http://schemas.microsoft.com/office/drawing/2014/main" id="{FEC67C2E-E241-C1A6-3ECB-98EC2D7BE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05" y="0"/>
            <a:ext cx="10159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river&#10;&#10;Description automatically generated">
            <a:extLst>
              <a:ext uri="{FF2B5EF4-FFF2-40B4-BE49-F238E27FC236}">
                <a16:creationId xmlns:a16="http://schemas.microsoft.com/office/drawing/2014/main" id="{65D5DFAE-4795-117E-1D83-1D75B5CCD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4094" y="-1509111"/>
            <a:ext cx="6617396" cy="99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9A863-891D-4EA2-B6D4-A59FE7F72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7" y="0"/>
            <a:ext cx="934734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8F9A7-94D9-4128-97C9-DBEEB83231EA}"/>
              </a:ext>
            </a:extLst>
          </p:cNvPr>
          <p:cNvSpPr txBox="1"/>
          <p:nvPr/>
        </p:nvSpPr>
        <p:spPr>
          <a:xfrm>
            <a:off x="3631184" y="0"/>
            <a:ext cx="492963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7200" b="1" dirty="0">
                <a:solidFill>
                  <a:srgbClr val="002060"/>
                </a:solidFill>
              </a:rPr>
              <a:t>BLUE 2 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51545-30F9-4F30-9EF5-07E5AD256803}"/>
              </a:ext>
            </a:extLst>
          </p:cNvPr>
          <p:cNvSpPr txBox="1"/>
          <p:nvPr/>
        </p:nvSpPr>
        <p:spPr>
          <a:xfrm>
            <a:off x="4230116" y="1259840"/>
            <a:ext cx="3731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May 16, 2024</a:t>
            </a:r>
          </a:p>
        </p:txBody>
      </p:sp>
    </p:spTree>
    <p:extLst>
      <p:ext uri="{BB962C8B-B14F-4D97-AF65-F5344CB8AC3E}">
        <p14:creationId xmlns:p14="http://schemas.microsoft.com/office/powerpoint/2010/main" val="59351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9A863-891D-4EA2-B6D4-A59FE7F72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7" y="0"/>
            <a:ext cx="934734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8F9A7-94D9-4128-97C9-DBEEB83231EA}"/>
              </a:ext>
            </a:extLst>
          </p:cNvPr>
          <p:cNvSpPr txBox="1"/>
          <p:nvPr/>
        </p:nvSpPr>
        <p:spPr>
          <a:xfrm>
            <a:off x="3631184" y="0"/>
            <a:ext cx="492963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7200" b="1" dirty="0">
                <a:solidFill>
                  <a:srgbClr val="002060"/>
                </a:solidFill>
              </a:rPr>
              <a:t>BLUE 2 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51545-30F9-4F30-9EF5-07E5AD256803}"/>
              </a:ext>
            </a:extLst>
          </p:cNvPr>
          <p:cNvSpPr txBox="1"/>
          <p:nvPr/>
        </p:nvSpPr>
        <p:spPr>
          <a:xfrm>
            <a:off x="3279648" y="1259840"/>
            <a:ext cx="56327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May 16, 2024</a:t>
            </a:r>
          </a:p>
          <a:p>
            <a:pPr algn="ctr"/>
            <a:r>
              <a:rPr lang="en-US" sz="3600" b="1" dirty="0"/>
              <a:t>One week before </a:t>
            </a:r>
          </a:p>
          <a:p>
            <a:pPr algn="ctr"/>
            <a:r>
              <a:rPr lang="en-US" sz="3600" b="1" dirty="0"/>
              <a:t>Memorial Day Weekend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0E000-6CB2-4B78-B2C1-ED91AD929834}"/>
              </a:ext>
            </a:extLst>
          </p:cNvPr>
          <p:cNvSpPr txBox="1"/>
          <p:nvPr/>
        </p:nvSpPr>
        <p:spPr>
          <a:xfrm>
            <a:off x="2080768" y="5380736"/>
            <a:ext cx="7997952" cy="68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0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433A2-9B2F-4A32-8B1C-1556199FC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EB74D-33F5-42EC-A8D7-7DE74EE8F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1BFBE62-3C23-419F-9D49-70BA2419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BLUE 2 FIRE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59E0D8-58BB-4ED7-9314-2BDED9BD0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728" y="2052919"/>
            <a:ext cx="7400125" cy="1844458"/>
          </a:xfrm>
        </p:spPr>
        <p:txBody>
          <a:bodyPr/>
          <a:lstStyle/>
          <a:p>
            <a:r>
              <a:rPr lang="en-US" b="1" dirty="0"/>
              <a:t>7,532 Acres Burned</a:t>
            </a:r>
          </a:p>
          <a:p>
            <a:r>
              <a:rPr lang="en-US" b="1" dirty="0"/>
              <a:t>Start Date: May 16, 2024</a:t>
            </a:r>
          </a:p>
          <a:p>
            <a:r>
              <a:rPr lang="en-US" b="1" dirty="0"/>
              <a:t>91% Containment on June 12, 2024</a:t>
            </a:r>
          </a:p>
          <a:p>
            <a:r>
              <a:rPr lang="en-US" b="1" dirty="0"/>
              <a:t>8% Moderate Burn Severity with No High Burn Areas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27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krqe.com/wp-content/uploads/sites/12/2024/05/BonitoLake.jpg?w=1920&amp;h=1080&amp;crop=1">
            <a:extLst>
              <a:ext uri="{FF2B5EF4-FFF2-40B4-BE49-F238E27FC236}">
                <a16:creationId xmlns:a16="http://schemas.microsoft.com/office/drawing/2014/main" id="{486C4ADC-6CA2-4C41-9964-4C8F10D50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A2BF2-7ACC-4B72-AD00-0D0D4EEAC091}"/>
              </a:ext>
            </a:extLst>
          </p:cNvPr>
          <p:cNvSpPr txBox="1"/>
          <p:nvPr/>
        </p:nvSpPr>
        <p:spPr>
          <a:xfrm>
            <a:off x="1109472" y="942848"/>
            <a:ext cx="8753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Bonito Lake reopening for fishing after over a decade of post-fire cleanup…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4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krqe.com/wp-content/uploads/sites/12/2024/05/BonitoLake.jpg?w=1920&amp;h=1080&amp;crop=1">
            <a:extLst>
              <a:ext uri="{FF2B5EF4-FFF2-40B4-BE49-F238E27FC236}">
                <a16:creationId xmlns:a16="http://schemas.microsoft.com/office/drawing/2014/main" id="{486C4ADC-6CA2-4C41-9964-4C8F10D50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A2BF2-7ACC-4B72-AD00-0D0D4EEAC091}"/>
              </a:ext>
            </a:extLst>
          </p:cNvPr>
          <p:cNvSpPr txBox="1"/>
          <p:nvPr/>
        </p:nvSpPr>
        <p:spPr>
          <a:xfrm>
            <a:off x="1109472" y="942848"/>
            <a:ext cx="87538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Bonito Lake reopening for fishing after over a decade of post-fire cleanup…</a:t>
            </a:r>
          </a:p>
          <a:p>
            <a:endParaRPr lang="en-US" sz="3600" b="1" dirty="0"/>
          </a:p>
          <a:p>
            <a:r>
              <a:rPr lang="en-US" sz="3600" b="1" dirty="0"/>
              <a:t>Just kidding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257</TotalTime>
  <Words>215</Words>
  <Application>Microsoft Office PowerPoint</Application>
  <PresentationFormat>Widescreen</PresentationFormat>
  <Paragraphs>41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BLUE 2 FIRE</vt:lpstr>
      <vt:lpstr>PowerPoint Presentation</vt:lpstr>
      <vt:lpstr>PowerPoint Presentation</vt:lpstr>
      <vt:lpstr>PowerPoint Presentation</vt:lpstr>
      <vt:lpstr>South Fork &amp;  Salt Fires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Ruidoso Area Summer of 2024</vt:lpstr>
      <vt:lpstr>Unexpected Impacts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Doth</dc:creator>
  <cp:lastModifiedBy>Wiltsie, Nathan, DHSEM</cp:lastModifiedBy>
  <cp:revision>41</cp:revision>
  <dcterms:created xsi:type="dcterms:W3CDTF">2024-10-07T21:39:48Z</dcterms:created>
  <dcterms:modified xsi:type="dcterms:W3CDTF">2024-10-10T14:01:40Z</dcterms:modified>
</cp:coreProperties>
</file>